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61" r:id="rId5"/>
    <p:sldId id="260" r:id="rId6"/>
    <p:sldId id="259" r:id="rId7"/>
    <p:sldId id="262" r:id="rId8"/>
    <p:sldId id="264"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0CEDA"/>
    <a:srgbClr val="6FD99B"/>
    <a:srgbClr val="375D60"/>
    <a:srgbClr val="DA8A71"/>
    <a:srgbClr val="6B524B"/>
    <a:srgbClr val="C6C1B4"/>
    <a:srgbClr val="4780B6"/>
    <a:srgbClr val="E2A573"/>
    <a:srgbClr val="714F3B"/>
    <a:srgbClr val="7372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0" d="100"/>
          <a:sy n="70" d="100"/>
        </p:scale>
        <p:origin x="53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jpg>
</file>

<file path=ppt/media/image11.png>
</file>

<file path=ppt/media/image12.png>
</file>

<file path=ppt/media/image2.jpg>
</file>

<file path=ppt/media/image3.jpeg>
</file>

<file path=ppt/media/image4.pn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606D0-C191-A6F5-DD6A-A5982B855B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DEC56EF-0A42-1953-4E02-1D97950E96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F0C057-F957-D5D2-96E9-7DDDE6B8B4E3}"/>
              </a:ext>
            </a:extLst>
          </p:cNvPr>
          <p:cNvSpPr>
            <a:spLocks noGrp="1"/>
          </p:cNvSpPr>
          <p:nvPr>
            <p:ph type="dt" sz="half" idx="10"/>
          </p:nvPr>
        </p:nvSpPr>
        <p:spPr/>
        <p:txBody>
          <a:bodyPr/>
          <a:lstStyle/>
          <a:p>
            <a:fld id="{A530B834-CC24-448E-B6AA-B419BCF3AFCF}" type="datetimeFigureOut">
              <a:rPr lang="en-US" smtClean="0"/>
              <a:t>10/28/2025</a:t>
            </a:fld>
            <a:endParaRPr lang="en-US"/>
          </a:p>
        </p:txBody>
      </p:sp>
      <p:sp>
        <p:nvSpPr>
          <p:cNvPr id="5" name="Footer Placeholder 4">
            <a:extLst>
              <a:ext uri="{FF2B5EF4-FFF2-40B4-BE49-F238E27FC236}">
                <a16:creationId xmlns:a16="http://schemas.microsoft.com/office/drawing/2014/main" id="{32FF77D4-36FE-C51E-34C1-58392672FC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1479D1-D8EF-10B7-C4BF-6C20AABD9B10}"/>
              </a:ext>
            </a:extLst>
          </p:cNvPr>
          <p:cNvSpPr>
            <a:spLocks noGrp="1"/>
          </p:cNvSpPr>
          <p:nvPr>
            <p:ph type="sldNum" sz="quarter" idx="12"/>
          </p:nvPr>
        </p:nvSpPr>
        <p:spPr/>
        <p:txBody>
          <a:bodyPr/>
          <a:lstStyle/>
          <a:p>
            <a:fld id="{FF4BEB17-F4FD-48EE-AC5C-7FD12BD9D3D1}" type="slidenum">
              <a:rPr lang="en-US" smtClean="0"/>
              <a:t>‹#›</a:t>
            </a:fld>
            <a:endParaRPr lang="en-US"/>
          </a:p>
        </p:txBody>
      </p:sp>
    </p:spTree>
    <p:extLst>
      <p:ext uri="{BB962C8B-B14F-4D97-AF65-F5344CB8AC3E}">
        <p14:creationId xmlns:p14="http://schemas.microsoft.com/office/powerpoint/2010/main" val="117111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6A9BB-C109-D3C7-F37A-8E64AA256F2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5BF6F3-9C3A-45C1-EDB7-1F4CB000F2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0F2D49-44CB-D6CD-B4F3-B39144E80B16}"/>
              </a:ext>
            </a:extLst>
          </p:cNvPr>
          <p:cNvSpPr>
            <a:spLocks noGrp="1"/>
          </p:cNvSpPr>
          <p:nvPr>
            <p:ph type="dt" sz="half" idx="10"/>
          </p:nvPr>
        </p:nvSpPr>
        <p:spPr/>
        <p:txBody>
          <a:bodyPr/>
          <a:lstStyle/>
          <a:p>
            <a:fld id="{A530B834-CC24-448E-B6AA-B419BCF3AFCF}" type="datetimeFigureOut">
              <a:rPr lang="en-US" smtClean="0"/>
              <a:t>10/28/2025</a:t>
            </a:fld>
            <a:endParaRPr lang="en-US"/>
          </a:p>
        </p:txBody>
      </p:sp>
      <p:sp>
        <p:nvSpPr>
          <p:cNvPr id="5" name="Footer Placeholder 4">
            <a:extLst>
              <a:ext uri="{FF2B5EF4-FFF2-40B4-BE49-F238E27FC236}">
                <a16:creationId xmlns:a16="http://schemas.microsoft.com/office/drawing/2014/main" id="{9229198D-9DBD-C91B-D02B-E2C7CD0A12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94A2EE-458C-264B-0C89-C5914F58A0E1}"/>
              </a:ext>
            </a:extLst>
          </p:cNvPr>
          <p:cNvSpPr>
            <a:spLocks noGrp="1"/>
          </p:cNvSpPr>
          <p:nvPr>
            <p:ph type="sldNum" sz="quarter" idx="12"/>
          </p:nvPr>
        </p:nvSpPr>
        <p:spPr/>
        <p:txBody>
          <a:bodyPr/>
          <a:lstStyle/>
          <a:p>
            <a:fld id="{FF4BEB17-F4FD-48EE-AC5C-7FD12BD9D3D1}" type="slidenum">
              <a:rPr lang="en-US" smtClean="0"/>
              <a:t>‹#›</a:t>
            </a:fld>
            <a:endParaRPr lang="en-US"/>
          </a:p>
        </p:txBody>
      </p:sp>
    </p:spTree>
    <p:extLst>
      <p:ext uri="{BB962C8B-B14F-4D97-AF65-F5344CB8AC3E}">
        <p14:creationId xmlns:p14="http://schemas.microsoft.com/office/powerpoint/2010/main" val="2934147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598BE2-9316-BA0F-519F-6580AD523EC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F8B000A-6D15-A086-B77B-1170510E83A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9E3F24-63F2-02DC-3EE0-1E47911E2C43}"/>
              </a:ext>
            </a:extLst>
          </p:cNvPr>
          <p:cNvSpPr>
            <a:spLocks noGrp="1"/>
          </p:cNvSpPr>
          <p:nvPr>
            <p:ph type="dt" sz="half" idx="10"/>
          </p:nvPr>
        </p:nvSpPr>
        <p:spPr/>
        <p:txBody>
          <a:bodyPr/>
          <a:lstStyle/>
          <a:p>
            <a:fld id="{A530B834-CC24-448E-B6AA-B419BCF3AFCF}" type="datetimeFigureOut">
              <a:rPr lang="en-US" smtClean="0"/>
              <a:t>10/28/2025</a:t>
            </a:fld>
            <a:endParaRPr lang="en-US"/>
          </a:p>
        </p:txBody>
      </p:sp>
      <p:sp>
        <p:nvSpPr>
          <p:cNvPr id="5" name="Footer Placeholder 4">
            <a:extLst>
              <a:ext uri="{FF2B5EF4-FFF2-40B4-BE49-F238E27FC236}">
                <a16:creationId xmlns:a16="http://schemas.microsoft.com/office/drawing/2014/main" id="{F080CD57-0DFB-C6D5-4282-10BC6E2DF9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00FD83-8F4B-9655-43EC-B26482B24C40}"/>
              </a:ext>
            </a:extLst>
          </p:cNvPr>
          <p:cNvSpPr>
            <a:spLocks noGrp="1"/>
          </p:cNvSpPr>
          <p:nvPr>
            <p:ph type="sldNum" sz="quarter" idx="12"/>
          </p:nvPr>
        </p:nvSpPr>
        <p:spPr/>
        <p:txBody>
          <a:bodyPr/>
          <a:lstStyle/>
          <a:p>
            <a:fld id="{FF4BEB17-F4FD-48EE-AC5C-7FD12BD9D3D1}" type="slidenum">
              <a:rPr lang="en-US" smtClean="0"/>
              <a:t>‹#›</a:t>
            </a:fld>
            <a:endParaRPr lang="en-US"/>
          </a:p>
        </p:txBody>
      </p:sp>
    </p:spTree>
    <p:extLst>
      <p:ext uri="{BB962C8B-B14F-4D97-AF65-F5344CB8AC3E}">
        <p14:creationId xmlns:p14="http://schemas.microsoft.com/office/powerpoint/2010/main" val="3066150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EC831-DC4A-47CA-ECFD-D9F3CDC86A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1BD842-0712-8BAC-8258-FE965D2D554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A8A57-AD25-84CC-2C26-EEE9AD567522}"/>
              </a:ext>
            </a:extLst>
          </p:cNvPr>
          <p:cNvSpPr>
            <a:spLocks noGrp="1"/>
          </p:cNvSpPr>
          <p:nvPr>
            <p:ph type="dt" sz="half" idx="10"/>
          </p:nvPr>
        </p:nvSpPr>
        <p:spPr/>
        <p:txBody>
          <a:bodyPr/>
          <a:lstStyle/>
          <a:p>
            <a:fld id="{A530B834-CC24-448E-B6AA-B419BCF3AFCF}" type="datetimeFigureOut">
              <a:rPr lang="en-US" smtClean="0"/>
              <a:t>10/28/2025</a:t>
            </a:fld>
            <a:endParaRPr lang="en-US"/>
          </a:p>
        </p:txBody>
      </p:sp>
      <p:sp>
        <p:nvSpPr>
          <p:cNvPr id="5" name="Footer Placeholder 4">
            <a:extLst>
              <a:ext uri="{FF2B5EF4-FFF2-40B4-BE49-F238E27FC236}">
                <a16:creationId xmlns:a16="http://schemas.microsoft.com/office/drawing/2014/main" id="{223F3DDC-74A8-ED9E-3649-E5DD72F73A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56A4FC-5BF5-6478-178A-EBDF6682BC77}"/>
              </a:ext>
            </a:extLst>
          </p:cNvPr>
          <p:cNvSpPr>
            <a:spLocks noGrp="1"/>
          </p:cNvSpPr>
          <p:nvPr>
            <p:ph type="sldNum" sz="quarter" idx="12"/>
          </p:nvPr>
        </p:nvSpPr>
        <p:spPr/>
        <p:txBody>
          <a:bodyPr/>
          <a:lstStyle/>
          <a:p>
            <a:fld id="{FF4BEB17-F4FD-48EE-AC5C-7FD12BD9D3D1}" type="slidenum">
              <a:rPr lang="en-US" smtClean="0"/>
              <a:t>‹#›</a:t>
            </a:fld>
            <a:endParaRPr lang="en-US"/>
          </a:p>
        </p:txBody>
      </p:sp>
    </p:spTree>
    <p:extLst>
      <p:ext uri="{BB962C8B-B14F-4D97-AF65-F5344CB8AC3E}">
        <p14:creationId xmlns:p14="http://schemas.microsoft.com/office/powerpoint/2010/main" val="31894222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F07FB-89E6-B186-5330-A07C1DDD39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AF608B-87CA-F9C4-F9EC-6E3DA0AAB37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E407B8-DA37-6E8A-C40A-DCAF0A2011B1}"/>
              </a:ext>
            </a:extLst>
          </p:cNvPr>
          <p:cNvSpPr>
            <a:spLocks noGrp="1"/>
          </p:cNvSpPr>
          <p:nvPr>
            <p:ph type="dt" sz="half" idx="10"/>
          </p:nvPr>
        </p:nvSpPr>
        <p:spPr/>
        <p:txBody>
          <a:bodyPr/>
          <a:lstStyle/>
          <a:p>
            <a:fld id="{A530B834-CC24-448E-B6AA-B419BCF3AFCF}" type="datetimeFigureOut">
              <a:rPr lang="en-US" smtClean="0"/>
              <a:t>10/28/2025</a:t>
            </a:fld>
            <a:endParaRPr lang="en-US"/>
          </a:p>
        </p:txBody>
      </p:sp>
      <p:sp>
        <p:nvSpPr>
          <p:cNvPr id="5" name="Footer Placeholder 4">
            <a:extLst>
              <a:ext uri="{FF2B5EF4-FFF2-40B4-BE49-F238E27FC236}">
                <a16:creationId xmlns:a16="http://schemas.microsoft.com/office/drawing/2014/main" id="{A1A8EAEA-AE14-6896-09F9-7B6718E4BA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690D4A-C04E-2EA4-1271-07C03A7A6488}"/>
              </a:ext>
            </a:extLst>
          </p:cNvPr>
          <p:cNvSpPr>
            <a:spLocks noGrp="1"/>
          </p:cNvSpPr>
          <p:nvPr>
            <p:ph type="sldNum" sz="quarter" idx="12"/>
          </p:nvPr>
        </p:nvSpPr>
        <p:spPr/>
        <p:txBody>
          <a:bodyPr/>
          <a:lstStyle/>
          <a:p>
            <a:fld id="{FF4BEB17-F4FD-48EE-AC5C-7FD12BD9D3D1}" type="slidenum">
              <a:rPr lang="en-US" smtClean="0"/>
              <a:t>‹#›</a:t>
            </a:fld>
            <a:endParaRPr lang="en-US"/>
          </a:p>
        </p:txBody>
      </p:sp>
    </p:spTree>
    <p:extLst>
      <p:ext uri="{BB962C8B-B14F-4D97-AF65-F5344CB8AC3E}">
        <p14:creationId xmlns:p14="http://schemas.microsoft.com/office/powerpoint/2010/main" val="1400793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61071-924B-1544-4FF5-C3117E87A7F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301837-925A-4293-DCF1-84FA403FE28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F7156-783C-E712-A1D8-3E5A668505A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C2047D1-2980-3C6C-2D5A-D27B78EE2C79}"/>
              </a:ext>
            </a:extLst>
          </p:cNvPr>
          <p:cNvSpPr>
            <a:spLocks noGrp="1"/>
          </p:cNvSpPr>
          <p:nvPr>
            <p:ph type="dt" sz="half" idx="10"/>
          </p:nvPr>
        </p:nvSpPr>
        <p:spPr/>
        <p:txBody>
          <a:bodyPr/>
          <a:lstStyle/>
          <a:p>
            <a:fld id="{A530B834-CC24-448E-B6AA-B419BCF3AFCF}" type="datetimeFigureOut">
              <a:rPr lang="en-US" smtClean="0"/>
              <a:t>10/28/2025</a:t>
            </a:fld>
            <a:endParaRPr lang="en-US"/>
          </a:p>
        </p:txBody>
      </p:sp>
      <p:sp>
        <p:nvSpPr>
          <p:cNvPr id="6" name="Footer Placeholder 5">
            <a:extLst>
              <a:ext uri="{FF2B5EF4-FFF2-40B4-BE49-F238E27FC236}">
                <a16:creationId xmlns:a16="http://schemas.microsoft.com/office/drawing/2014/main" id="{D4EEE371-D86C-3D48-376B-670CBA4B3F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17EC1F-185F-EA65-4812-149C6E500E64}"/>
              </a:ext>
            </a:extLst>
          </p:cNvPr>
          <p:cNvSpPr>
            <a:spLocks noGrp="1"/>
          </p:cNvSpPr>
          <p:nvPr>
            <p:ph type="sldNum" sz="quarter" idx="12"/>
          </p:nvPr>
        </p:nvSpPr>
        <p:spPr/>
        <p:txBody>
          <a:bodyPr/>
          <a:lstStyle/>
          <a:p>
            <a:fld id="{FF4BEB17-F4FD-48EE-AC5C-7FD12BD9D3D1}" type="slidenum">
              <a:rPr lang="en-US" smtClean="0"/>
              <a:t>‹#›</a:t>
            </a:fld>
            <a:endParaRPr lang="en-US"/>
          </a:p>
        </p:txBody>
      </p:sp>
    </p:spTree>
    <p:extLst>
      <p:ext uri="{BB962C8B-B14F-4D97-AF65-F5344CB8AC3E}">
        <p14:creationId xmlns:p14="http://schemas.microsoft.com/office/powerpoint/2010/main" val="1568701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BD4D3-828F-66B3-15F7-1C3B11F5E1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62D2693-8BEB-DD28-6400-3F5B091E89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FD7D7BC-E669-DE70-C089-0C6C8318FB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093ABD-409E-93D1-C270-3DC19F3B75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0B5CABA-6BAB-915D-ABE5-43905A7A610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D759D4A-6307-9815-6BC8-D110C02ED9C0}"/>
              </a:ext>
            </a:extLst>
          </p:cNvPr>
          <p:cNvSpPr>
            <a:spLocks noGrp="1"/>
          </p:cNvSpPr>
          <p:nvPr>
            <p:ph type="dt" sz="half" idx="10"/>
          </p:nvPr>
        </p:nvSpPr>
        <p:spPr/>
        <p:txBody>
          <a:bodyPr/>
          <a:lstStyle/>
          <a:p>
            <a:fld id="{A530B834-CC24-448E-B6AA-B419BCF3AFCF}" type="datetimeFigureOut">
              <a:rPr lang="en-US" smtClean="0"/>
              <a:t>10/28/2025</a:t>
            </a:fld>
            <a:endParaRPr lang="en-US"/>
          </a:p>
        </p:txBody>
      </p:sp>
      <p:sp>
        <p:nvSpPr>
          <p:cNvPr id="8" name="Footer Placeholder 7">
            <a:extLst>
              <a:ext uri="{FF2B5EF4-FFF2-40B4-BE49-F238E27FC236}">
                <a16:creationId xmlns:a16="http://schemas.microsoft.com/office/drawing/2014/main" id="{B86E6E23-174A-0B6E-44CA-8B2B8E7C2D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234FE5E-70D5-EA72-818A-E4E039C43C4D}"/>
              </a:ext>
            </a:extLst>
          </p:cNvPr>
          <p:cNvSpPr>
            <a:spLocks noGrp="1"/>
          </p:cNvSpPr>
          <p:nvPr>
            <p:ph type="sldNum" sz="quarter" idx="12"/>
          </p:nvPr>
        </p:nvSpPr>
        <p:spPr/>
        <p:txBody>
          <a:bodyPr/>
          <a:lstStyle/>
          <a:p>
            <a:fld id="{FF4BEB17-F4FD-48EE-AC5C-7FD12BD9D3D1}" type="slidenum">
              <a:rPr lang="en-US" smtClean="0"/>
              <a:t>‹#›</a:t>
            </a:fld>
            <a:endParaRPr lang="en-US"/>
          </a:p>
        </p:txBody>
      </p:sp>
    </p:spTree>
    <p:extLst>
      <p:ext uri="{BB962C8B-B14F-4D97-AF65-F5344CB8AC3E}">
        <p14:creationId xmlns:p14="http://schemas.microsoft.com/office/powerpoint/2010/main" val="1875108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5AFAE-5699-9225-022C-DCC50F5F8A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A380519-55B9-E069-6BAA-B590865F1675}"/>
              </a:ext>
            </a:extLst>
          </p:cNvPr>
          <p:cNvSpPr>
            <a:spLocks noGrp="1"/>
          </p:cNvSpPr>
          <p:nvPr>
            <p:ph type="dt" sz="half" idx="10"/>
          </p:nvPr>
        </p:nvSpPr>
        <p:spPr/>
        <p:txBody>
          <a:bodyPr/>
          <a:lstStyle/>
          <a:p>
            <a:fld id="{A530B834-CC24-448E-B6AA-B419BCF3AFCF}" type="datetimeFigureOut">
              <a:rPr lang="en-US" smtClean="0"/>
              <a:t>10/28/2025</a:t>
            </a:fld>
            <a:endParaRPr lang="en-US"/>
          </a:p>
        </p:txBody>
      </p:sp>
      <p:sp>
        <p:nvSpPr>
          <p:cNvPr id="4" name="Footer Placeholder 3">
            <a:extLst>
              <a:ext uri="{FF2B5EF4-FFF2-40B4-BE49-F238E27FC236}">
                <a16:creationId xmlns:a16="http://schemas.microsoft.com/office/drawing/2014/main" id="{DCC25F39-E7D0-B7C7-F714-BD09C14D57D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D65AF5-D02B-5788-5591-2D804E5C58F0}"/>
              </a:ext>
            </a:extLst>
          </p:cNvPr>
          <p:cNvSpPr>
            <a:spLocks noGrp="1"/>
          </p:cNvSpPr>
          <p:nvPr>
            <p:ph type="sldNum" sz="quarter" idx="12"/>
          </p:nvPr>
        </p:nvSpPr>
        <p:spPr/>
        <p:txBody>
          <a:bodyPr/>
          <a:lstStyle/>
          <a:p>
            <a:fld id="{FF4BEB17-F4FD-48EE-AC5C-7FD12BD9D3D1}" type="slidenum">
              <a:rPr lang="en-US" smtClean="0"/>
              <a:t>‹#›</a:t>
            </a:fld>
            <a:endParaRPr lang="en-US"/>
          </a:p>
        </p:txBody>
      </p:sp>
    </p:spTree>
    <p:extLst>
      <p:ext uri="{BB962C8B-B14F-4D97-AF65-F5344CB8AC3E}">
        <p14:creationId xmlns:p14="http://schemas.microsoft.com/office/powerpoint/2010/main" val="2117059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BC765B-5DE4-F3F3-7D1D-971B701ACDE3}"/>
              </a:ext>
            </a:extLst>
          </p:cNvPr>
          <p:cNvSpPr>
            <a:spLocks noGrp="1"/>
          </p:cNvSpPr>
          <p:nvPr>
            <p:ph type="dt" sz="half" idx="10"/>
          </p:nvPr>
        </p:nvSpPr>
        <p:spPr/>
        <p:txBody>
          <a:bodyPr/>
          <a:lstStyle/>
          <a:p>
            <a:fld id="{A530B834-CC24-448E-B6AA-B419BCF3AFCF}" type="datetimeFigureOut">
              <a:rPr lang="en-US" smtClean="0"/>
              <a:t>10/28/2025</a:t>
            </a:fld>
            <a:endParaRPr lang="en-US"/>
          </a:p>
        </p:txBody>
      </p:sp>
      <p:sp>
        <p:nvSpPr>
          <p:cNvPr id="3" name="Footer Placeholder 2">
            <a:extLst>
              <a:ext uri="{FF2B5EF4-FFF2-40B4-BE49-F238E27FC236}">
                <a16:creationId xmlns:a16="http://schemas.microsoft.com/office/drawing/2014/main" id="{7FEDAD91-6DB5-FCCA-AF5A-3C19BA53C2C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32995B6-A4E5-3C19-8FBC-9FCECDC776A9}"/>
              </a:ext>
            </a:extLst>
          </p:cNvPr>
          <p:cNvSpPr>
            <a:spLocks noGrp="1"/>
          </p:cNvSpPr>
          <p:nvPr>
            <p:ph type="sldNum" sz="quarter" idx="12"/>
          </p:nvPr>
        </p:nvSpPr>
        <p:spPr/>
        <p:txBody>
          <a:bodyPr/>
          <a:lstStyle/>
          <a:p>
            <a:fld id="{FF4BEB17-F4FD-48EE-AC5C-7FD12BD9D3D1}" type="slidenum">
              <a:rPr lang="en-US" smtClean="0"/>
              <a:t>‹#›</a:t>
            </a:fld>
            <a:endParaRPr lang="en-US"/>
          </a:p>
        </p:txBody>
      </p:sp>
    </p:spTree>
    <p:extLst>
      <p:ext uri="{BB962C8B-B14F-4D97-AF65-F5344CB8AC3E}">
        <p14:creationId xmlns:p14="http://schemas.microsoft.com/office/powerpoint/2010/main" val="2890552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C8AB9-52FF-2CA7-6D8D-343A131A42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4B8452C-4449-C867-3F7E-83108A8B11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4AFB7E-D131-6B7D-5372-1208487115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6D6F71-0FB4-6B7F-4F06-9D061B708475}"/>
              </a:ext>
            </a:extLst>
          </p:cNvPr>
          <p:cNvSpPr>
            <a:spLocks noGrp="1"/>
          </p:cNvSpPr>
          <p:nvPr>
            <p:ph type="dt" sz="half" idx="10"/>
          </p:nvPr>
        </p:nvSpPr>
        <p:spPr/>
        <p:txBody>
          <a:bodyPr/>
          <a:lstStyle/>
          <a:p>
            <a:fld id="{A530B834-CC24-448E-B6AA-B419BCF3AFCF}" type="datetimeFigureOut">
              <a:rPr lang="en-US" smtClean="0"/>
              <a:t>10/28/2025</a:t>
            </a:fld>
            <a:endParaRPr lang="en-US"/>
          </a:p>
        </p:txBody>
      </p:sp>
      <p:sp>
        <p:nvSpPr>
          <p:cNvPr id="6" name="Footer Placeholder 5">
            <a:extLst>
              <a:ext uri="{FF2B5EF4-FFF2-40B4-BE49-F238E27FC236}">
                <a16:creationId xmlns:a16="http://schemas.microsoft.com/office/drawing/2014/main" id="{E7E174A6-7952-0B9D-9707-CA17F0F69A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715A21-A7E9-6D98-6F7B-93CD757CD777}"/>
              </a:ext>
            </a:extLst>
          </p:cNvPr>
          <p:cNvSpPr>
            <a:spLocks noGrp="1"/>
          </p:cNvSpPr>
          <p:nvPr>
            <p:ph type="sldNum" sz="quarter" idx="12"/>
          </p:nvPr>
        </p:nvSpPr>
        <p:spPr/>
        <p:txBody>
          <a:bodyPr/>
          <a:lstStyle/>
          <a:p>
            <a:fld id="{FF4BEB17-F4FD-48EE-AC5C-7FD12BD9D3D1}" type="slidenum">
              <a:rPr lang="en-US" smtClean="0"/>
              <a:t>‹#›</a:t>
            </a:fld>
            <a:endParaRPr lang="en-US"/>
          </a:p>
        </p:txBody>
      </p:sp>
    </p:spTree>
    <p:extLst>
      <p:ext uri="{BB962C8B-B14F-4D97-AF65-F5344CB8AC3E}">
        <p14:creationId xmlns:p14="http://schemas.microsoft.com/office/powerpoint/2010/main" val="3585660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60F2F-071F-51D6-3F77-44CC4B3869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F11D4C-5307-97D4-B040-B9A8423987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F4C3F2-83B9-85E1-809C-E858F6FA27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9716C3-7529-CBA9-C822-3CB8E1EA8FCE}"/>
              </a:ext>
            </a:extLst>
          </p:cNvPr>
          <p:cNvSpPr>
            <a:spLocks noGrp="1"/>
          </p:cNvSpPr>
          <p:nvPr>
            <p:ph type="dt" sz="half" idx="10"/>
          </p:nvPr>
        </p:nvSpPr>
        <p:spPr/>
        <p:txBody>
          <a:bodyPr/>
          <a:lstStyle/>
          <a:p>
            <a:fld id="{A530B834-CC24-448E-B6AA-B419BCF3AFCF}" type="datetimeFigureOut">
              <a:rPr lang="en-US" smtClean="0"/>
              <a:t>10/28/2025</a:t>
            </a:fld>
            <a:endParaRPr lang="en-US"/>
          </a:p>
        </p:txBody>
      </p:sp>
      <p:sp>
        <p:nvSpPr>
          <p:cNvPr id="6" name="Footer Placeholder 5">
            <a:extLst>
              <a:ext uri="{FF2B5EF4-FFF2-40B4-BE49-F238E27FC236}">
                <a16:creationId xmlns:a16="http://schemas.microsoft.com/office/drawing/2014/main" id="{58CED618-BC36-899F-B824-823DC64B49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60E644-1BF9-863E-02FC-0AE2885EA9F9}"/>
              </a:ext>
            </a:extLst>
          </p:cNvPr>
          <p:cNvSpPr>
            <a:spLocks noGrp="1"/>
          </p:cNvSpPr>
          <p:nvPr>
            <p:ph type="sldNum" sz="quarter" idx="12"/>
          </p:nvPr>
        </p:nvSpPr>
        <p:spPr/>
        <p:txBody>
          <a:bodyPr/>
          <a:lstStyle/>
          <a:p>
            <a:fld id="{FF4BEB17-F4FD-48EE-AC5C-7FD12BD9D3D1}" type="slidenum">
              <a:rPr lang="en-US" smtClean="0"/>
              <a:t>‹#›</a:t>
            </a:fld>
            <a:endParaRPr lang="en-US"/>
          </a:p>
        </p:txBody>
      </p:sp>
    </p:spTree>
    <p:extLst>
      <p:ext uri="{BB962C8B-B14F-4D97-AF65-F5344CB8AC3E}">
        <p14:creationId xmlns:p14="http://schemas.microsoft.com/office/powerpoint/2010/main" val="37861428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544244-DA63-2BE5-324E-F101AE07C2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90193E0-73BE-B735-E180-9A79BF47D7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62B259-D4FE-2B2C-3B34-CEF24AF03A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530B834-CC24-448E-B6AA-B419BCF3AFCF}" type="datetimeFigureOut">
              <a:rPr lang="en-US" smtClean="0"/>
              <a:t>10/28/2025</a:t>
            </a:fld>
            <a:endParaRPr lang="en-US"/>
          </a:p>
        </p:txBody>
      </p:sp>
      <p:sp>
        <p:nvSpPr>
          <p:cNvPr id="5" name="Footer Placeholder 4">
            <a:extLst>
              <a:ext uri="{FF2B5EF4-FFF2-40B4-BE49-F238E27FC236}">
                <a16:creationId xmlns:a16="http://schemas.microsoft.com/office/drawing/2014/main" id="{0A0BBB80-233B-A64A-A105-38F16159F4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3FE41B5-0F2C-7C9F-7CF9-2297BE09C3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F4BEB17-F4FD-48EE-AC5C-7FD12BD9D3D1}" type="slidenum">
              <a:rPr lang="en-US" smtClean="0"/>
              <a:t>‹#›</a:t>
            </a:fld>
            <a:endParaRPr lang="en-US"/>
          </a:p>
        </p:txBody>
      </p:sp>
    </p:spTree>
    <p:extLst>
      <p:ext uri="{BB962C8B-B14F-4D97-AF65-F5344CB8AC3E}">
        <p14:creationId xmlns:p14="http://schemas.microsoft.com/office/powerpoint/2010/main" val="25412157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g"/><Relationship Id="rId7" Type="http://schemas.openxmlformats.org/officeDocument/2006/relationships/image" Target="../media/image8.jpg"/><Relationship Id="rId2" Type="http://schemas.openxmlformats.org/officeDocument/2006/relationships/image" Target="../media/image6.jp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A71A6-DE8A-23DC-8567-53314AD88694}"/>
              </a:ext>
            </a:extLst>
          </p:cNvPr>
          <p:cNvSpPr>
            <a:spLocks noGrp="1"/>
          </p:cNvSpPr>
          <p:nvPr>
            <p:ph type="ctrTitle"/>
          </p:nvPr>
        </p:nvSpPr>
        <p:spPr/>
        <p:txBody>
          <a:bodyPr/>
          <a:lstStyle/>
          <a:p>
            <a:r>
              <a:rPr lang="en-US" dirty="0"/>
              <a:t>Design Study</a:t>
            </a:r>
          </a:p>
        </p:txBody>
      </p:sp>
      <p:sp>
        <p:nvSpPr>
          <p:cNvPr id="3" name="Subtitle 2">
            <a:extLst>
              <a:ext uri="{FF2B5EF4-FFF2-40B4-BE49-F238E27FC236}">
                <a16:creationId xmlns:a16="http://schemas.microsoft.com/office/drawing/2014/main" id="{008833F1-6114-6EF5-710A-43F973254847}"/>
              </a:ext>
            </a:extLst>
          </p:cNvPr>
          <p:cNvSpPr>
            <a:spLocks noGrp="1"/>
          </p:cNvSpPr>
          <p:nvPr>
            <p:ph type="subTitle" idx="1"/>
          </p:nvPr>
        </p:nvSpPr>
        <p:spPr/>
        <p:txBody>
          <a:bodyPr/>
          <a:lstStyle/>
          <a:p>
            <a:r>
              <a:rPr lang="en-US" dirty="0"/>
              <a:t>Baker Belongings Frontend UI</a:t>
            </a:r>
          </a:p>
        </p:txBody>
      </p:sp>
    </p:spTree>
    <p:extLst>
      <p:ext uri="{BB962C8B-B14F-4D97-AF65-F5344CB8AC3E}">
        <p14:creationId xmlns:p14="http://schemas.microsoft.com/office/powerpoint/2010/main" val="33997967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A9F344-93CE-F388-F070-0052602DEE28}"/>
              </a:ext>
            </a:extLst>
          </p:cNvPr>
          <p:cNvSpPr>
            <a:spLocks noGrp="1"/>
          </p:cNvSpPr>
          <p:nvPr>
            <p:ph type="title"/>
          </p:nvPr>
        </p:nvSpPr>
        <p:spPr>
          <a:xfrm>
            <a:off x="640080" y="325369"/>
            <a:ext cx="4368602" cy="1956841"/>
          </a:xfrm>
        </p:spPr>
        <p:txBody>
          <a:bodyPr vert="horz" lIns="91440" tIns="45720" rIns="91440" bIns="45720" rtlCol="0" anchor="b">
            <a:normAutofit/>
          </a:bodyPr>
          <a:lstStyle/>
          <a:p>
            <a:r>
              <a:rPr lang="en-US" sz="5400" dirty="0"/>
              <a:t>Color Design</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B72C61A-281D-07B6-5A9D-F9C200D471CA}"/>
              </a:ext>
            </a:extLst>
          </p:cNvPr>
          <p:cNvSpPr txBox="1"/>
          <p:nvPr/>
        </p:nvSpPr>
        <p:spPr>
          <a:xfrm>
            <a:off x="640080" y="2872899"/>
            <a:ext cx="4243589" cy="3320668"/>
          </a:xfrm>
          <a:prstGeom prst="rect">
            <a:avLst/>
          </a:prstGeom>
        </p:spPr>
        <p:txBody>
          <a:bodyPr vert="horz" lIns="91440" tIns="45720" rIns="91440" bIns="45720" rtlCol="0">
            <a:normAutofit/>
          </a:bodyPr>
          <a:lstStyle/>
          <a:p>
            <a:pPr>
              <a:lnSpc>
                <a:spcPct val="90000"/>
              </a:lnSpc>
              <a:spcAft>
                <a:spcPts val="600"/>
              </a:spcAft>
            </a:pPr>
            <a:r>
              <a:rPr lang="en-US" sz="2200" dirty="0"/>
              <a:t>The warm, fall colors and nature of the early photography style evokes the warm, happy nature of this photo. The goal for this color design is to maintain the community-centric feeling of this photo.</a:t>
            </a:r>
          </a:p>
        </p:txBody>
      </p:sp>
      <p:pic>
        <p:nvPicPr>
          <p:cNvPr id="5" name="Content Placeholder 4" descr="A group of people posing for a photo&#10;&#10;AI-generated content may be incorrect.">
            <a:extLst>
              <a:ext uri="{FF2B5EF4-FFF2-40B4-BE49-F238E27FC236}">
                <a16:creationId xmlns:a16="http://schemas.microsoft.com/office/drawing/2014/main" id="{69EEB7AA-2FAE-89BF-DF37-2115E4F0EA3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8304" r="23239" b="1"/>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88082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59820-BE05-3316-88B1-97A006EF48EE}"/>
              </a:ext>
            </a:extLst>
          </p:cNvPr>
          <p:cNvSpPr>
            <a:spLocks noGrp="1"/>
          </p:cNvSpPr>
          <p:nvPr>
            <p:ph type="title"/>
          </p:nvPr>
        </p:nvSpPr>
        <p:spPr/>
        <p:txBody>
          <a:bodyPr/>
          <a:lstStyle/>
          <a:p>
            <a:r>
              <a:rPr lang="en-US" dirty="0"/>
              <a:t>Edward Munch</a:t>
            </a:r>
          </a:p>
        </p:txBody>
      </p:sp>
      <p:pic>
        <p:nvPicPr>
          <p:cNvPr id="5" name="Content Placeholder 4" descr="A couple of paintings of people standing in front of a blueprint&#10;&#10;AI-generated content may be incorrect.">
            <a:extLst>
              <a:ext uri="{FF2B5EF4-FFF2-40B4-BE49-F238E27FC236}">
                <a16:creationId xmlns:a16="http://schemas.microsoft.com/office/drawing/2014/main" id="{FCEFF32A-A4E0-B5EC-E824-4361FE5DC14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8870" b="17120"/>
          <a:stretch>
            <a:fillRect/>
          </a:stretch>
        </p:blipFill>
        <p:spPr>
          <a:xfrm>
            <a:off x="1773936" y="1600201"/>
            <a:ext cx="8223952" cy="3182112"/>
          </a:xfrm>
        </p:spPr>
      </p:pic>
      <p:sp>
        <p:nvSpPr>
          <p:cNvPr id="3" name="TextBox 2">
            <a:extLst>
              <a:ext uri="{FF2B5EF4-FFF2-40B4-BE49-F238E27FC236}">
                <a16:creationId xmlns:a16="http://schemas.microsoft.com/office/drawing/2014/main" id="{16A02D85-9E50-EAEB-BC58-15ABA53E5488}"/>
              </a:ext>
            </a:extLst>
          </p:cNvPr>
          <p:cNvSpPr txBox="1"/>
          <p:nvPr/>
        </p:nvSpPr>
        <p:spPr>
          <a:xfrm>
            <a:off x="471106" y="4806312"/>
            <a:ext cx="11249787" cy="1477328"/>
          </a:xfrm>
          <a:prstGeom prst="rect">
            <a:avLst/>
          </a:prstGeom>
          <a:noFill/>
        </p:spPr>
        <p:txBody>
          <a:bodyPr wrap="square" rtlCol="0">
            <a:spAutoFit/>
          </a:bodyPr>
          <a:lstStyle/>
          <a:p>
            <a:r>
              <a:rPr lang="en-US" dirty="0"/>
              <a:t>In a series of prints titled “Two Human Beings (The Lonely Ones)”, Edvard Munch repeatedly depicts a man and a woman  standing apart on a beach. Throughout this series of artworks, the poses and general shapes remain the same, with the only thing changing each time being the color scheme. With the changing color scheme, the same pose evicts strikingly different emotions from the viewer. For example, the print on the right feels desperate and intense, the left-hand print is more serene and tender. The left hand side is more applicable to my use case.</a:t>
            </a:r>
          </a:p>
        </p:txBody>
      </p:sp>
      <p:sp>
        <p:nvSpPr>
          <p:cNvPr id="4" name="Rectangle 3">
            <a:extLst>
              <a:ext uri="{FF2B5EF4-FFF2-40B4-BE49-F238E27FC236}">
                <a16:creationId xmlns:a16="http://schemas.microsoft.com/office/drawing/2014/main" id="{941EE4B3-D384-82D1-51A6-92DD52FC6834}"/>
              </a:ext>
            </a:extLst>
          </p:cNvPr>
          <p:cNvSpPr/>
          <p:nvPr/>
        </p:nvSpPr>
        <p:spPr>
          <a:xfrm>
            <a:off x="238125" y="1762125"/>
            <a:ext cx="1323975" cy="413193"/>
          </a:xfrm>
          <a:prstGeom prst="rect">
            <a:avLst/>
          </a:prstGeom>
          <a:solidFill>
            <a:srgbClr val="AE747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BF7D0D3-4C78-A035-2EB6-12758D626F25}"/>
              </a:ext>
            </a:extLst>
          </p:cNvPr>
          <p:cNvSpPr/>
          <p:nvPr/>
        </p:nvSpPr>
        <p:spPr>
          <a:xfrm>
            <a:off x="238123" y="2246755"/>
            <a:ext cx="1323975" cy="413193"/>
          </a:xfrm>
          <a:prstGeom prst="rect">
            <a:avLst/>
          </a:prstGeom>
          <a:solidFill>
            <a:srgbClr val="CCCAC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4DA3439-E0CF-18AB-D98E-CA0D35D754DA}"/>
              </a:ext>
            </a:extLst>
          </p:cNvPr>
          <p:cNvSpPr/>
          <p:nvPr/>
        </p:nvSpPr>
        <p:spPr>
          <a:xfrm>
            <a:off x="238124" y="2731385"/>
            <a:ext cx="1323975" cy="413193"/>
          </a:xfrm>
          <a:prstGeom prst="rect">
            <a:avLst/>
          </a:prstGeom>
          <a:solidFill>
            <a:srgbClr val="7A8D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E45939FE-2B05-C1CF-165F-68A12B9B35BD}"/>
              </a:ext>
            </a:extLst>
          </p:cNvPr>
          <p:cNvSpPr/>
          <p:nvPr/>
        </p:nvSpPr>
        <p:spPr>
          <a:xfrm>
            <a:off x="238124" y="3216015"/>
            <a:ext cx="1323975" cy="413193"/>
          </a:xfrm>
          <a:prstGeom prst="rect">
            <a:avLst/>
          </a:prstGeom>
          <a:solidFill>
            <a:srgbClr val="38345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421FBE05-BBCD-6652-FF07-C9B15C5A3031}"/>
              </a:ext>
            </a:extLst>
          </p:cNvPr>
          <p:cNvSpPr/>
          <p:nvPr/>
        </p:nvSpPr>
        <p:spPr>
          <a:xfrm>
            <a:off x="238124" y="3700645"/>
            <a:ext cx="1323975" cy="413193"/>
          </a:xfrm>
          <a:prstGeom prst="rect">
            <a:avLst/>
          </a:prstGeom>
          <a:solidFill>
            <a:srgbClr val="64858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4CB38417-D628-2D7A-2950-D99C54414397}"/>
              </a:ext>
            </a:extLst>
          </p:cNvPr>
          <p:cNvSpPr/>
          <p:nvPr/>
        </p:nvSpPr>
        <p:spPr>
          <a:xfrm>
            <a:off x="10209725" y="1762125"/>
            <a:ext cx="1323975" cy="413193"/>
          </a:xfrm>
          <a:prstGeom prst="rect">
            <a:avLst/>
          </a:prstGeom>
          <a:solidFill>
            <a:srgbClr val="40807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C88322D-B991-C9CD-983D-9B9DE5711D49}"/>
              </a:ext>
            </a:extLst>
          </p:cNvPr>
          <p:cNvSpPr/>
          <p:nvPr/>
        </p:nvSpPr>
        <p:spPr>
          <a:xfrm>
            <a:off x="10209724" y="2246755"/>
            <a:ext cx="1323975" cy="413193"/>
          </a:xfrm>
          <a:prstGeom prst="rect">
            <a:avLst/>
          </a:prstGeom>
          <a:solidFill>
            <a:srgbClr val="E9583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E7A39D29-8DEE-F16D-D147-3B56C3E56EA4}"/>
              </a:ext>
            </a:extLst>
          </p:cNvPr>
          <p:cNvSpPr/>
          <p:nvPr/>
        </p:nvSpPr>
        <p:spPr>
          <a:xfrm>
            <a:off x="10209724" y="2731385"/>
            <a:ext cx="1323975" cy="413193"/>
          </a:xfrm>
          <a:prstGeom prst="rect">
            <a:avLst/>
          </a:prstGeom>
          <a:solidFill>
            <a:srgbClr val="29292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1FF8481A-1BA9-34BF-D554-101747C45B3F}"/>
              </a:ext>
            </a:extLst>
          </p:cNvPr>
          <p:cNvSpPr/>
          <p:nvPr/>
        </p:nvSpPr>
        <p:spPr>
          <a:xfrm>
            <a:off x="10209724" y="3216015"/>
            <a:ext cx="1323975" cy="413193"/>
          </a:xfrm>
          <a:prstGeom prst="rect">
            <a:avLst/>
          </a:prstGeom>
          <a:solidFill>
            <a:srgbClr val="EDCA7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9567A016-15E5-D865-BE71-D0793BCE5F1A}"/>
              </a:ext>
            </a:extLst>
          </p:cNvPr>
          <p:cNvSpPr/>
          <p:nvPr/>
        </p:nvSpPr>
        <p:spPr>
          <a:xfrm>
            <a:off x="10209724" y="3700645"/>
            <a:ext cx="1323975" cy="413193"/>
          </a:xfrm>
          <a:prstGeom prst="rect">
            <a:avLst/>
          </a:prstGeom>
          <a:solidFill>
            <a:srgbClr val="E6D3B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22657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4B4F3-14D8-5B84-EE9B-81D803A9112A}"/>
              </a:ext>
            </a:extLst>
          </p:cNvPr>
          <p:cNvSpPr>
            <a:spLocks noGrp="1"/>
          </p:cNvSpPr>
          <p:nvPr>
            <p:ph type="title"/>
          </p:nvPr>
        </p:nvSpPr>
        <p:spPr/>
        <p:txBody>
          <a:bodyPr/>
          <a:lstStyle/>
          <a:p>
            <a:r>
              <a:rPr lang="en-US" dirty="0"/>
              <a:t>Jackson Pollock – Winter Birds</a:t>
            </a:r>
          </a:p>
        </p:txBody>
      </p:sp>
      <p:pic>
        <p:nvPicPr>
          <p:cNvPr id="5" name="Content Placeholder 4" descr="A painting with black and white paint&#10;&#10;AI-generated content may be incorrect.">
            <a:extLst>
              <a:ext uri="{FF2B5EF4-FFF2-40B4-BE49-F238E27FC236}">
                <a16:creationId xmlns:a16="http://schemas.microsoft.com/office/drawing/2014/main" id="{C4AF775F-AFC7-3472-F3F3-62DBA117DC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79905"/>
            <a:ext cx="3602100" cy="4351338"/>
          </a:xfrm>
        </p:spPr>
      </p:pic>
      <p:sp>
        <p:nvSpPr>
          <p:cNvPr id="3" name="TextBox 2">
            <a:extLst>
              <a:ext uri="{FF2B5EF4-FFF2-40B4-BE49-F238E27FC236}">
                <a16:creationId xmlns:a16="http://schemas.microsoft.com/office/drawing/2014/main" id="{BC00C367-BB8C-1797-5F32-E689219101F9}"/>
              </a:ext>
            </a:extLst>
          </p:cNvPr>
          <p:cNvSpPr txBox="1"/>
          <p:nvPr/>
        </p:nvSpPr>
        <p:spPr>
          <a:xfrm>
            <a:off x="4604659" y="1851073"/>
            <a:ext cx="6999514" cy="1477328"/>
          </a:xfrm>
          <a:prstGeom prst="rect">
            <a:avLst/>
          </a:prstGeom>
          <a:noFill/>
        </p:spPr>
        <p:txBody>
          <a:bodyPr wrap="square" rtlCol="0">
            <a:spAutoFit/>
          </a:bodyPr>
          <a:lstStyle/>
          <a:p>
            <a:r>
              <a:rPr lang="en-US" dirty="0"/>
              <a:t>Looking more specifically at the choice of colors and what emotions they create, this abstract art by Pollock uses a somewhat similar array of colors as in the right version of the “Two Human Beings”, but with  a more muted tone as is found in the left version. This feels livelier in contrast with either of the Munch artworks.</a:t>
            </a:r>
          </a:p>
        </p:txBody>
      </p:sp>
      <p:sp>
        <p:nvSpPr>
          <p:cNvPr id="4" name="Rectangle 3">
            <a:extLst>
              <a:ext uri="{FF2B5EF4-FFF2-40B4-BE49-F238E27FC236}">
                <a16:creationId xmlns:a16="http://schemas.microsoft.com/office/drawing/2014/main" id="{5C3B4F76-5E34-D3DE-09A9-0BE158347CE5}"/>
              </a:ext>
            </a:extLst>
          </p:cNvPr>
          <p:cNvSpPr/>
          <p:nvPr/>
        </p:nvSpPr>
        <p:spPr>
          <a:xfrm>
            <a:off x="4772025" y="3768646"/>
            <a:ext cx="1323975" cy="413193"/>
          </a:xfrm>
          <a:prstGeom prst="rect">
            <a:avLst/>
          </a:prstGeom>
          <a:solidFill>
            <a:srgbClr val="69B89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3BB6D6F-106A-2222-871F-7D0903DDF664}"/>
              </a:ext>
            </a:extLst>
          </p:cNvPr>
          <p:cNvSpPr/>
          <p:nvPr/>
        </p:nvSpPr>
        <p:spPr>
          <a:xfrm>
            <a:off x="4772024" y="4253276"/>
            <a:ext cx="1323975" cy="413193"/>
          </a:xfrm>
          <a:prstGeom prst="rect">
            <a:avLst/>
          </a:prstGeom>
          <a:solidFill>
            <a:srgbClr val="8738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F2031195-3B61-CDFB-33C8-B1F301AAE1A4}"/>
              </a:ext>
            </a:extLst>
          </p:cNvPr>
          <p:cNvSpPr/>
          <p:nvPr/>
        </p:nvSpPr>
        <p:spPr>
          <a:xfrm>
            <a:off x="4772024" y="4737906"/>
            <a:ext cx="1323975" cy="413193"/>
          </a:xfrm>
          <a:prstGeom prst="rect">
            <a:avLst/>
          </a:prstGeom>
          <a:solidFill>
            <a:srgbClr val="0E0F1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AB156DF-33B6-4B1F-6792-3D40E2C16981}"/>
              </a:ext>
            </a:extLst>
          </p:cNvPr>
          <p:cNvSpPr/>
          <p:nvPr/>
        </p:nvSpPr>
        <p:spPr>
          <a:xfrm>
            <a:off x="4772024" y="5222536"/>
            <a:ext cx="1323975" cy="413193"/>
          </a:xfrm>
          <a:prstGeom prst="rect">
            <a:avLst/>
          </a:prstGeom>
          <a:solidFill>
            <a:srgbClr val="C5C68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7C2AEDC-AB15-EC85-7946-16FFDE8DB495}"/>
              </a:ext>
            </a:extLst>
          </p:cNvPr>
          <p:cNvSpPr/>
          <p:nvPr/>
        </p:nvSpPr>
        <p:spPr>
          <a:xfrm>
            <a:off x="4772024" y="5707166"/>
            <a:ext cx="1323975" cy="413193"/>
          </a:xfrm>
          <a:prstGeom prst="rect">
            <a:avLst/>
          </a:prstGeom>
          <a:solidFill>
            <a:srgbClr val="DFE4C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31440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96174-B030-5BC2-0DB4-0AFB45B9A496}"/>
              </a:ext>
            </a:extLst>
          </p:cNvPr>
          <p:cNvSpPr>
            <a:spLocks noGrp="1"/>
          </p:cNvSpPr>
          <p:nvPr>
            <p:ph type="title"/>
          </p:nvPr>
        </p:nvSpPr>
        <p:spPr/>
        <p:txBody>
          <a:bodyPr/>
          <a:lstStyle/>
          <a:p>
            <a:r>
              <a:rPr lang="en-US" dirty="0" err="1"/>
              <a:t>Seula</a:t>
            </a:r>
            <a:r>
              <a:rPr lang="en-US" dirty="0"/>
              <a:t> Yi - City Life</a:t>
            </a:r>
          </a:p>
        </p:txBody>
      </p:sp>
      <p:pic>
        <p:nvPicPr>
          <p:cNvPr id="6" name="Content Placeholder 5" descr="A city skyline with many tall buildings&#10;&#10;AI-generated content may be incorrect.">
            <a:extLst>
              <a:ext uri="{FF2B5EF4-FFF2-40B4-BE49-F238E27FC236}">
                <a16:creationId xmlns:a16="http://schemas.microsoft.com/office/drawing/2014/main" id="{BEAE75EF-88B9-EC5F-3757-985054C86A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721775" y="0"/>
            <a:ext cx="3470224" cy="2588787"/>
          </a:xfrm>
        </p:spPr>
      </p:pic>
      <p:pic>
        <p:nvPicPr>
          <p:cNvPr id="8" name="Picture 7" descr="A painting of a city&#10;&#10;AI-generated content may be incorrect.">
            <a:extLst>
              <a:ext uri="{FF2B5EF4-FFF2-40B4-BE49-F238E27FC236}">
                <a16:creationId xmlns:a16="http://schemas.microsoft.com/office/drawing/2014/main" id="{52BF4C8B-4595-AA85-0DF8-06F52AA4E3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21776" y="2624328"/>
            <a:ext cx="3470223" cy="4233672"/>
          </a:xfrm>
          <a:prstGeom prst="rect">
            <a:avLst/>
          </a:prstGeom>
        </p:spPr>
      </p:pic>
      <p:sp>
        <p:nvSpPr>
          <p:cNvPr id="9" name="Rectangle 8">
            <a:extLst>
              <a:ext uri="{FF2B5EF4-FFF2-40B4-BE49-F238E27FC236}">
                <a16:creationId xmlns:a16="http://schemas.microsoft.com/office/drawing/2014/main" id="{7EDBCD8A-1204-C280-1884-E1E6B97C74C6}"/>
              </a:ext>
            </a:extLst>
          </p:cNvPr>
          <p:cNvSpPr/>
          <p:nvPr/>
        </p:nvSpPr>
        <p:spPr>
          <a:xfrm>
            <a:off x="7221587" y="101901"/>
            <a:ext cx="1323975" cy="413193"/>
          </a:xfrm>
          <a:prstGeom prst="rect">
            <a:avLst/>
          </a:prstGeom>
          <a:solidFill>
            <a:srgbClr val="DADAE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23E7288-70B5-3A07-7DC9-D542086AD219}"/>
              </a:ext>
            </a:extLst>
          </p:cNvPr>
          <p:cNvSpPr/>
          <p:nvPr/>
        </p:nvSpPr>
        <p:spPr>
          <a:xfrm>
            <a:off x="7221586" y="586531"/>
            <a:ext cx="1323975" cy="413193"/>
          </a:xfrm>
          <a:prstGeom prst="rect">
            <a:avLst/>
          </a:prstGeom>
          <a:solidFill>
            <a:srgbClr val="FDCBB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7525770-FEDA-DB9F-CD49-E47B2594B511}"/>
              </a:ext>
            </a:extLst>
          </p:cNvPr>
          <p:cNvSpPr/>
          <p:nvPr/>
        </p:nvSpPr>
        <p:spPr>
          <a:xfrm>
            <a:off x="7221586" y="1071161"/>
            <a:ext cx="1323975" cy="413193"/>
          </a:xfrm>
          <a:prstGeom prst="rect">
            <a:avLst/>
          </a:prstGeom>
          <a:solidFill>
            <a:srgbClr val="7A4E4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4E9592E7-C9E7-482F-CB14-ECB84C476BA1}"/>
              </a:ext>
            </a:extLst>
          </p:cNvPr>
          <p:cNvSpPr/>
          <p:nvPr/>
        </p:nvSpPr>
        <p:spPr>
          <a:xfrm>
            <a:off x="7221586" y="1555791"/>
            <a:ext cx="1323975" cy="413193"/>
          </a:xfrm>
          <a:prstGeom prst="rect">
            <a:avLst/>
          </a:prstGeom>
          <a:solidFill>
            <a:srgbClr val="D3946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D6DCA420-CEDC-5A98-5225-CDBF97B2504A}"/>
              </a:ext>
            </a:extLst>
          </p:cNvPr>
          <p:cNvSpPr/>
          <p:nvPr/>
        </p:nvSpPr>
        <p:spPr>
          <a:xfrm>
            <a:off x="7221586" y="2040421"/>
            <a:ext cx="1323975" cy="413193"/>
          </a:xfrm>
          <a:prstGeom prst="rect">
            <a:avLst/>
          </a:prstGeom>
          <a:solidFill>
            <a:srgbClr val="707A9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58C145F6-E94F-39FB-1AAC-01CE8487CA0B}"/>
              </a:ext>
            </a:extLst>
          </p:cNvPr>
          <p:cNvSpPr/>
          <p:nvPr/>
        </p:nvSpPr>
        <p:spPr>
          <a:xfrm>
            <a:off x="7221588" y="4404386"/>
            <a:ext cx="1323975" cy="413193"/>
          </a:xfrm>
          <a:prstGeom prst="rect">
            <a:avLst/>
          </a:prstGeom>
          <a:solidFill>
            <a:srgbClr val="96C0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CA4D553-D65A-1BE6-C873-B2D0346B2FA7}"/>
              </a:ext>
            </a:extLst>
          </p:cNvPr>
          <p:cNvSpPr/>
          <p:nvPr/>
        </p:nvSpPr>
        <p:spPr>
          <a:xfrm>
            <a:off x="7221587" y="4889016"/>
            <a:ext cx="1323975" cy="413193"/>
          </a:xfrm>
          <a:prstGeom prst="rect">
            <a:avLst/>
          </a:prstGeom>
          <a:solidFill>
            <a:srgbClr val="EE675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1C27898B-DB8D-A3FA-70D6-CC9BA7D6AE92}"/>
              </a:ext>
            </a:extLst>
          </p:cNvPr>
          <p:cNvSpPr/>
          <p:nvPr/>
        </p:nvSpPr>
        <p:spPr>
          <a:xfrm>
            <a:off x="7221587" y="5373646"/>
            <a:ext cx="1323975" cy="413193"/>
          </a:xfrm>
          <a:prstGeom prst="rect">
            <a:avLst/>
          </a:prstGeom>
          <a:solidFill>
            <a:srgbClr val="F0DAC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1C4A0CB5-4647-11E0-CFCA-1429C97F019C}"/>
              </a:ext>
            </a:extLst>
          </p:cNvPr>
          <p:cNvSpPr/>
          <p:nvPr/>
        </p:nvSpPr>
        <p:spPr>
          <a:xfrm>
            <a:off x="7221587" y="5858276"/>
            <a:ext cx="1323975" cy="413193"/>
          </a:xfrm>
          <a:prstGeom prst="rect">
            <a:avLst/>
          </a:prstGeom>
          <a:solidFill>
            <a:srgbClr val="FAAB6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1FC30568-B2ED-411A-836A-9AEA71FBB8FB}"/>
              </a:ext>
            </a:extLst>
          </p:cNvPr>
          <p:cNvSpPr/>
          <p:nvPr/>
        </p:nvSpPr>
        <p:spPr>
          <a:xfrm>
            <a:off x="7221587" y="6342906"/>
            <a:ext cx="1323975" cy="413193"/>
          </a:xfrm>
          <a:prstGeom prst="rect">
            <a:avLst/>
          </a:prstGeom>
          <a:solidFill>
            <a:srgbClr val="7082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30FA7D39-E7CF-F68B-B883-28599F9E2F7F}"/>
              </a:ext>
            </a:extLst>
          </p:cNvPr>
          <p:cNvSpPr txBox="1"/>
          <p:nvPr/>
        </p:nvSpPr>
        <p:spPr>
          <a:xfrm>
            <a:off x="402337" y="1755648"/>
            <a:ext cx="6711696" cy="2585323"/>
          </a:xfrm>
          <a:prstGeom prst="rect">
            <a:avLst/>
          </a:prstGeom>
          <a:noFill/>
        </p:spPr>
        <p:txBody>
          <a:bodyPr wrap="square" rtlCol="0">
            <a:spAutoFit/>
          </a:bodyPr>
          <a:lstStyle/>
          <a:p>
            <a:r>
              <a:rPr lang="en-US" dirty="0" err="1"/>
              <a:t>Seula</a:t>
            </a:r>
            <a:r>
              <a:rPr lang="en-US" dirty="0"/>
              <a:t> Yi is a contemporary artist who has made a series of artworks depicting the feeling of city life. Although her work has a range of scenes and emotions, these two are the closest to what I would want to emulate in the Baker website. Yi uses a bright color palette in the bottom image with incredibly rich tones, conveying the feelings of hope and happiness. The emotions are somewhat toned down along with the saturation of the colors in the top image, which leads it further from a strict sense of hope to a more general feeling of peace. </a:t>
            </a:r>
          </a:p>
        </p:txBody>
      </p:sp>
    </p:spTree>
    <p:extLst>
      <p:ext uri="{BB962C8B-B14F-4D97-AF65-F5344CB8AC3E}">
        <p14:creationId xmlns:p14="http://schemas.microsoft.com/office/powerpoint/2010/main" val="464364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DCA05-333F-43FF-C77E-F6B726BE52E6}"/>
              </a:ext>
            </a:extLst>
          </p:cNvPr>
          <p:cNvSpPr>
            <a:spLocks noGrp="1"/>
          </p:cNvSpPr>
          <p:nvPr>
            <p:ph type="title"/>
          </p:nvPr>
        </p:nvSpPr>
        <p:spPr/>
        <p:txBody>
          <a:bodyPr/>
          <a:lstStyle/>
          <a:p>
            <a:r>
              <a:rPr lang="en-US" dirty="0"/>
              <a:t>Alvar Aalto</a:t>
            </a:r>
          </a:p>
        </p:txBody>
      </p:sp>
      <p:pic>
        <p:nvPicPr>
          <p:cNvPr id="5" name="Content Placeholder 4" descr="A building with a green roof&#10;&#10;AI-generated content may be incorrect.">
            <a:extLst>
              <a:ext uri="{FF2B5EF4-FFF2-40B4-BE49-F238E27FC236}">
                <a16:creationId xmlns:a16="http://schemas.microsoft.com/office/drawing/2014/main" id="{E64157E0-9540-5F59-1F18-E434A08012E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5321" y="1528295"/>
            <a:ext cx="2645256" cy="1487957"/>
          </a:xfrm>
        </p:spPr>
      </p:pic>
      <p:pic>
        <p:nvPicPr>
          <p:cNvPr id="9" name="Picture 8" descr="A building with many windows&#10;&#10;AI-generated content may be incorrect.">
            <a:extLst>
              <a:ext uri="{FF2B5EF4-FFF2-40B4-BE49-F238E27FC236}">
                <a16:creationId xmlns:a16="http://schemas.microsoft.com/office/drawing/2014/main" id="{489B38D3-BEEF-14EC-3F04-B8AA386EC8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00577" y="1528294"/>
            <a:ext cx="2240688" cy="1487957"/>
          </a:xfrm>
          <a:prstGeom prst="rect">
            <a:avLst/>
          </a:prstGeom>
        </p:spPr>
      </p:pic>
      <p:pic>
        <p:nvPicPr>
          <p:cNvPr id="7" name="Picture 6" descr="A drawing of a building&#10;&#10;AI-generated content may be incorrect.">
            <a:extLst>
              <a:ext uri="{FF2B5EF4-FFF2-40B4-BE49-F238E27FC236}">
                <a16:creationId xmlns:a16="http://schemas.microsoft.com/office/drawing/2014/main" id="{3588ABEC-8CAD-E8AC-3902-7C5BCEBA98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5321" y="3016251"/>
            <a:ext cx="4885944" cy="1545180"/>
          </a:xfrm>
          <a:prstGeom prst="rect">
            <a:avLst/>
          </a:prstGeom>
        </p:spPr>
      </p:pic>
      <p:sp>
        <p:nvSpPr>
          <p:cNvPr id="3" name="Rectangle 2">
            <a:extLst>
              <a:ext uri="{FF2B5EF4-FFF2-40B4-BE49-F238E27FC236}">
                <a16:creationId xmlns:a16="http://schemas.microsoft.com/office/drawing/2014/main" id="{A5548D19-D96A-DBCB-18BD-E91AADB3B4A4}"/>
              </a:ext>
            </a:extLst>
          </p:cNvPr>
          <p:cNvSpPr/>
          <p:nvPr/>
        </p:nvSpPr>
        <p:spPr>
          <a:xfrm>
            <a:off x="5724145" y="1528294"/>
            <a:ext cx="1323975" cy="413193"/>
          </a:xfrm>
          <a:prstGeom prst="rect">
            <a:avLst/>
          </a:prstGeom>
          <a:solidFill>
            <a:srgbClr val="73721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63E6F18-EEAC-8468-0AD6-9D21E35C6283}"/>
              </a:ext>
            </a:extLst>
          </p:cNvPr>
          <p:cNvSpPr/>
          <p:nvPr/>
        </p:nvSpPr>
        <p:spPr>
          <a:xfrm>
            <a:off x="5724144" y="2012924"/>
            <a:ext cx="1323975" cy="413193"/>
          </a:xfrm>
          <a:prstGeom prst="rect">
            <a:avLst/>
          </a:prstGeom>
          <a:solidFill>
            <a:srgbClr val="714F3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8261D7EB-5D53-2E1E-CCAC-334B56194EF2}"/>
              </a:ext>
            </a:extLst>
          </p:cNvPr>
          <p:cNvSpPr/>
          <p:nvPr/>
        </p:nvSpPr>
        <p:spPr>
          <a:xfrm>
            <a:off x="5724144" y="2497554"/>
            <a:ext cx="1323975" cy="413193"/>
          </a:xfrm>
          <a:prstGeom prst="rect">
            <a:avLst/>
          </a:prstGeom>
          <a:solidFill>
            <a:srgbClr val="E2A57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785A6D44-C632-DA29-17F3-2A6DE33A2500}"/>
              </a:ext>
            </a:extLst>
          </p:cNvPr>
          <p:cNvSpPr/>
          <p:nvPr/>
        </p:nvSpPr>
        <p:spPr>
          <a:xfrm>
            <a:off x="5724144" y="2982184"/>
            <a:ext cx="1323975" cy="413193"/>
          </a:xfrm>
          <a:prstGeom prst="rect">
            <a:avLst/>
          </a:prstGeom>
          <a:solidFill>
            <a:srgbClr val="4780B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352F7C56-D97A-9EE6-361A-5E5EADD1269E}"/>
              </a:ext>
            </a:extLst>
          </p:cNvPr>
          <p:cNvSpPr/>
          <p:nvPr/>
        </p:nvSpPr>
        <p:spPr>
          <a:xfrm>
            <a:off x="5724144" y="3466814"/>
            <a:ext cx="1323975" cy="413193"/>
          </a:xfrm>
          <a:prstGeom prst="rect">
            <a:avLst/>
          </a:prstGeom>
          <a:solidFill>
            <a:srgbClr val="C6C1B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A5CBEC55-B149-08BD-332E-6688115A872C}"/>
              </a:ext>
            </a:extLst>
          </p:cNvPr>
          <p:cNvSpPr txBox="1"/>
          <p:nvPr/>
        </p:nvSpPr>
        <p:spPr>
          <a:xfrm>
            <a:off x="7231001" y="1528293"/>
            <a:ext cx="4738496" cy="3139321"/>
          </a:xfrm>
          <a:prstGeom prst="rect">
            <a:avLst/>
          </a:prstGeom>
          <a:noFill/>
        </p:spPr>
        <p:txBody>
          <a:bodyPr wrap="square" rtlCol="0">
            <a:spAutoFit/>
          </a:bodyPr>
          <a:lstStyle/>
          <a:p>
            <a:r>
              <a:rPr lang="en-US" dirty="0"/>
              <a:t>Alvar Aalto is the very famous Finnish architect, whose only piece of work in the United States being Baker House. On the top left is an example of his design in Finland, top right is a close-up view of Baker on campus, and bottom is a sketch of Baker. He built the dorm with one continuous hallway per floor, as seen in the bottom sketch. This creates a flow that passes through the entire building and created open spaces for community building. </a:t>
            </a:r>
          </a:p>
        </p:txBody>
      </p:sp>
      <p:sp>
        <p:nvSpPr>
          <p:cNvPr id="12" name="TextBox 11">
            <a:extLst>
              <a:ext uri="{FF2B5EF4-FFF2-40B4-BE49-F238E27FC236}">
                <a16:creationId xmlns:a16="http://schemas.microsoft.com/office/drawing/2014/main" id="{ED724F8C-18BB-7482-6B52-3A87D3F6AA24}"/>
              </a:ext>
            </a:extLst>
          </p:cNvPr>
          <p:cNvSpPr txBox="1"/>
          <p:nvPr/>
        </p:nvSpPr>
        <p:spPr>
          <a:xfrm>
            <a:off x="655322" y="5020056"/>
            <a:ext cx="11146154" cy="923330"/>
          </a:xfrm>
          <a:prstGeom prst="rect">
            <a:avLst/>
          </a:prstGeom>
          <a:noFill/>
        </p:spPr>
        <p:txBody>
          <a:bodyPr wrap="square" rtlCol="0">
            <a:spAutoFit/>
          </a:bodyPr>
          <a:lstStyle/>
          <a:p>
            <a:r>
              <a:rPr lang="en-US" dirty="0"/>
              <a:t>The warm tone of the bricks set against a cool blue sky and warm greens conveys a feeling of peace and happiness, as demonstrated through the past works of art discussed. This spread of colors is largely split complementary, with greens and blues and reddish browns and shades of those colors. </a:t>
            </a:r>
          </a:p>
        </p:txBody>
      </p:sp>
    </p:spTree>
    <p:extLst>
      <p:ext uri="{BB962C8B-B14F-4D97-AF65-F5344CB8AC3E}">
        <p14:creationId xmlns:p14="http://schemas.microsoft.com/office/powerpoint/2010/main" val="2871859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C35C9-E74E-68C6-63D2-BCDF6BE275EA}"/>
              </a:ext>
            </a:extLst>
          </p:cNvPr>
          <p:cNvSpPr>
            <a:spLocks noGrp="1"/>
          </p:cNvSpPr>
          <p:nvPr>
            <p:ph type="title"/>
          </p:nvPr>
        </p:nvSpPr>
        <p:spPr/>
        <p:txBody>
          <a:bodyPr/>
          <a:lstStyle/>
          <a:p>
            <a:r>
              <a:rPr lang="en-US" dirty="0"/>
              <a:t>Summary</a:t>
            </a:r>
          </a:p>
        </p:txBody>
      </p:sp>
      <p:sp>
        <p:nvSpPr>
          <p:cNvPr id="4" name="TextBox 3">
            <a:extLst>
              <a:ext uri="{FF2B5EF4-FFF2-40B4-BE49-F238E27FC236}">
                <a16:creationId xmlns:a16="http://schemas.microsoft.com/office/drawing/2014/main" id="{5416D89D-D8B9-6228-337A-D37B65929BC6}"/>
              </a:ext>
            </a:extLst>
          </p:cNvPr>
          <p:cNvSpPr txBox="1"/>
          <p:nvPr/>
        </p:nvSpPr>
        <p:spPr>
          <a:xfrm>
            <a:off x="838200" y="1783080"/>
            <a:ext cx="10911840" cy="646331"/>
          </a:xfrm>
          <a:prstGeom prst="rect">
            <a:avLst/>
          </a:prstGeom>
          <a:noFill/>
        </p:spPr>
        <p:txBody>
          <a:bodyPr wrap="square" rtlCol="0">
            <a:spAutoFit/>
          </a:bodyPr>
          <a:lstStyle/>
          <a:p>
            <a:r>
              <a:rPr lang="en-US" dirty="0"/>
              <a:t>The goal of this application is to facilitate community. For this reason, the final palette will be some combination of the palettes previously discussed. </a:t>
            </a:r>
          </a:p>
        </p:txBody>
      </p:sp>
      <p:sp>
        <p:nvSpPr>
          <p:cNvPr id="5" name="Rectangle 4">
            <a:extLst>
              <a:ext uri="{FF2B5EF4-FFF2-40B4-BE49-F238E27FC236}">
                <a16:creationId xmlns:a16="http://schemas.microsoft.com/office/drawing/2014/main" id="{D5B65384-A018-0953-956E-4D45D746372B}"/>
              </a:ext>
            </a:extLst>
          </p:cNvPr>
          <p:cNvSpPr/>
          <p:nvPr/>
        </p:nvSpPr>
        <p:spPr>
          <a:xfrm>
            <a:off x="6101222" y="2561507"/>
            <a:ext cx="1323975" cy="413193"/>
          </a:xfrm>
          <a:prstGeom prst="rect">
            <a:avLst/>
          </a:prstGeom>
          <a:solidFill>
            <a:srgbClr val="73721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4581667-BBA0-BDB4-AD98-0B1A6D76B316}"/>
              </a:ext>
            </a:extLst>
          </p:cNvPr>
          <p:cNvSpPr/>
          <p:nvPr/>
        </p:nvSpPr>
        <p:spPr>
          <a:xfrm>
            <a:off x="6101221" y="3046137"/>
            <a:ext cx="1323975" cy="413193"/>
          </a:xfrm>
          <a:prstGeom prst="rect">
            <a:avLst/>
          </a:prstGeom>
          <a:solidFill>
            <a:srgbClr val="714F3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ABA1B582-9A7A-B93A-12F2-8838C7C8189A}"/>
              </a:ext>
            </a:extLst>
          </p:cNvPr>
          <p:cNvSpPr/>
          <p:nvPr/>
        </p:nvSpPr>
        <p:spPr>
          <a:xfrm>
            <a:off x="6101221" y="3530767"/>
            <a:ext cx="1323975" cy="413193"/>
          </a:xfrm>
          <a:prstGeom prst="rect">
            <a:avLst/>
          </a:prstGeom>
          <a:solidFill>
            <a:srgbClr val="E2A57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DDEE43CC-90D8-D29A-D6D0-A803CE7AA0B1}"/>
              </a:ext>
            </a:extLst>
          </p:cNvPr>
          <p:cNvSpPr/>
          <p:nvPr/>
        </p:nvSpPr>
        <p:spPr>
          <a:xfrm>
            <a:off x="6101221" y="4015397"/>
            <a:ext cx="1323975" cy="413193"/>
          </a:xfrm>
          <a:prstGeom prst="rect">
            <a:avLst/>
          </a:prstGeom>
          <a:solidFill>
            <a:srgbClr val="4780B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4F745F0C-ABCC-FBA8-7A1D-7D61728158F4}"/>
              </a:ext>
            </a:extLst>
          </p:cNvPr>
          <p:cNvSpPr/>
          <p:nvPr/>
        </p:nvSpPr>
        <p:spPr>
          <a:xfrm>
            <a:off x="6101221" y="4500027"/>
            <a:ext cx="1323975" cy="413193"/>
          </a:xfrm>
          <a:prstGeom prst="rect">
            <a:avLst/>
          </a:prstGeom>
          <a:solidFill>
            <a:srgbClr val="C6C1B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20C6DE1D-45B6-4CCE-B3A7-06CB06B22F5E}"/>
              </a:ext>
            </a:extLst>
          </p:cNvPr>
          <p:cNvSpPr/>
          <p:nvPr/>
        </p:nvSpPr>
        <p:spPr>
          <a:xfrm>
            <a:off x="2658732" y="2541565"/>
            <a:ext cx="1323975" cy="413193"/>
          </a:xfrm>
          <a:prstGeom prst="rect">
            <a:avLst/>
          </a:prstGeom>
          <a:solidFill>
            <a:srgbClr val="96C0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4BD4E78-27C8-6E62-88B7-A0E440218AD8}"/>
              </a:ext>
            </a:extLst>
          </p:cNvPr>
          <p:cNvSpPr/>
          <p:nvPr/>
        </p:nvSpPr>
        <p:spPr>
          <a:xfrm>
            <a:off x="2658731" y="3026195"/>
            <a:ext cx="1323975" cy="413193"/>
          </a:xfrm>
          <a:prstGeom prst="rect">
            <a:avLst/>
          </a:prstGeom>
          <a:solidFill>
            <a:srgbClr val="EE675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98DFAF39-AD08-3E23-4E1C-027F7D24943B}"/>
              </a:ext>
            </a:extLst>
          </p:cNvPr>
          <p:cNvSpPr/>
          <p:nvPr/>
        </p:nvSpPr>
        <p:spPr>
          <a:xfrm>
            <a:off x="2658731" y="3510825"/>
            <a:ext cx="1323975" cy="413193"/>
          </a:xfrm>
          <a:prstGeom prst="rect">
            <a:avLst/>
          </a:prstGeom>
          <a:solidFill>
            <a:srgbClr val="F0DAC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8DB8D958-B982-A219-68DC-805B49DBE318}"/>
              </a:ext>
            </a:extLst>
          </p:cNvPr>
          <p:cNvSpPr/>
          <p:nvPr/>
        </p:nvSpPr>
        <p:spPr>
          <a:xfrm>
            <a:off x="2658731" y="3995455"/>
            <a:ext cx="1323975" cy="413193"/>
          </a:xfrm>
          <a:prstGeom prst="rect">
            <a:avLst/>
          </a:prstGeom>
          <a:solidFill>
            <a:srgbClr val="FAAB6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8BA4ABA6-2A13-793F-EA41-CFB9D54643C1}"/>
              </a:ext>
            </a:extLst>
          </p:cNvPr>
          <p:cNvSpPr/>
          <p:nvPr/>
        </p:nvSpPr>
        <p:spPr>
          <a:xfrm>
            <a:off x="2658731" y="4480085"/>
            <a:ext cx="1323975" cy="413193"/>
          </a:xfrm>
          <a:prstGeom prst="rect">
            <a:avLst/>
          </a:prstGeom>
          <a:solidFill>
            <a:srgbClr val="7082A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14486FA-96CC-EA40-9E07-8A4EF3DA7AAD}"/>
              </a:ext>
            </a:extLst>
          </p:cNvPr>
          <p:cNvSpPr/>
          <p:nvPr/>
        </p:nvSpPr>
        <p:spPr>
          <a:xfrm>
            <a:off x="937487" y="2541565"/>
            <a:ext cx="1323975" cy="413193"/>
          </a:xfrm>
          <a:prstGeom prst="rect">
            <a:avLst/>
          </a:prstGeom>
          <a:solidFill>
            <a:srgbClr val="AE747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BA949C-7095-061B-9563-0D1965217E44}"/>
              </a:ext>
            </a:extLst>
          </p:cNvPr>
          <p:cNvSpPr/>
          <p:nvPr/>
        </p:nvSpPr>
        <p:spPr>
          <a:xfrm>
            <a:off x="937485" y="3026195"/>
            <a:ext cx="1323975" cy="413193"/>
          </a:xfrm>
          <a:prstGeom prst="rect">
            <a:avLst/>
          </a:prstGeom>
          <a:solidFill>
            <a:srgbClr val="CCCAC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27597884-B2DD-9E40-EC23-BF36BCA85E7D}"/>
              </a:ext>
            </a:extLst>
          </p:cNvPr>
          <p:cNvSpPr/>
          <p:nvPr/>
        </p:nvSpPr>
        <p:spPr>
          <a:xfrm>
            <a:off x="937486" y="3510825"/>
            <a:ext cx="1323975" cy="413193"/>
          </a:xfrm>
          <a:prstGeom prst="rect">
            <a:avLst/>
          </a:prstGeom>
          <a:solidFill>
            <a:srgbClr val="7A8D9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F1A96352-4304-E0F8-8111-D68B022A5C97}"/>
              </a:ext>
            </a:extLst>
          </p:cNvPr>
          <p:cNvSpPr/>
          <p:nvPr/>
        </p:nvSpPr>
        <p:spPr>
          <a:xfrm>
            <a:off x="937486" y="3995455"/>
            <a:ext cx="1323975" cy="413193"/>
          </a:xfrm>
          <a:prstGeom prst="rect">
            <a:avLst/>
          </a:prstGeom>
          <a:solidFill>
            <a:srgbClr val="38345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8D9BAA7B-1923-F343-9692-1148E774F40B}"/>
              </a:ext>
            </a:extLst>
          </p:cNvPr>
          <p:cNvSpPr/>
          <p:nvPr/>
        </p:nvSpPr>
        <p:spPr>
          <a:xfrm>
            <a:off x="937486" y="4480085"/>
            <a:ext cx="1323975" cy="413193"/>
          </a:xfrm>
          <a:prstGeom prst="rect">
            <a:avLst/>
          </a:prstGeom>
          <a:solidFill>
            <a:srgbClr val="64858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080A819A-8704-50B3-FE4D-A85D2D1FA2FF}"/>
              </a:ext>
            </a:extLst>
          </p:cNvPr>
          <p:cNvSpPr/>
          <p:nvPr/>
        </p:nvSpPr>
        <p:spPr>
          <a:xfrm>
            <a:off x="4379977" y="2561507"/>
            <a:ext cx="1323975" cy="413193"/>
          </a:xfrm>
          <a:prstGeom prst="rect">
            <a:avLst/>
          </a:prstGeom>
          <a:solidFill>
            <a:srgbClr val="DADAE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6E1B0FF-7F99-C30B-0D53-98AB999DA66C}"/>
              </a:ext>
            </a:extLst>
          </p:cNvPr>
          <p:cNvSpPr/>
          <p:nvPr/>
        </p:nvSpPr>
        <p:spPr>
          <a:xfrm>
            <a:off x="4379976" y="3046137"/>
            <a:ext cx="1323975" cy="413193"/>
          </a:xfrm>
          <a:prstGeom prst="rect">
            <a:avLst/>
          </a:prstGeom>
          <a:solidFill>
            <a:srgbClr val="FDCBB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0AA679AA-BA4B-050F-26F8-7307F0DB8A96}"/>
              </a:ext>
            </a:extLst>
          </p:cNvPr>
          <p:cNvSpPr/>
          <p:nvPr/>
        </p:nvSpPr>
        <p:spPr>
          <a:xfrm>
            <a:off x="4379976" y="3530767"/>
            <a:ext cx="1323975" cy="413193"/>
          </a:xfrm>
          <a:prstGeom prst="rect">
            <a:avLst/>
          </a:prstGeom>
          <a:solidFill>
            <a:srgbClr val="7A4E4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E5ADAC10-4125-074E-9417-E6571B64F5A3}"/>
              </a:ext>
            </a:extLst>
          </p:cNvPr>
          <p:cNvSpPr/>
          <p:nvPr/>
        </p:nvSpPr>
        <p:spPr>
          <a:xfrm>
            <a:off x="4379976" y="4015397"/>
            <a:ext cx="1323975" cy="413193"/>
          </a:xfrm>
          <a:prstGeom prst="rect">
            <a:avLst/>
          </a:prstGeom>
          <a:solidFill>
            <a:srgbClr val="D3946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332DF5F9-897A-98B0-9ED8-9DCED99DB957}"/>
              </a:ext>
            </a:extLst>
          </p:cNvPr>
          <p:cNvSpPr/>
          <p:nvPr/>
        </p:nvSpPr>
        <p:spPr>
          <a:xfrm>
            <a:off x="4379976" y="4500027"/>
            <a:ext cx="1323975" cy="413193"/>
          </a:xfrm>
          <a:prstGeom prst="rect">
            <a:avLst/>
          </a:prstGeom>
          <a:solidFill>
            <a:srgbClr val="707A9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0D1EAC42-1FB2-E289-E062-9C33C58AECD7}"/>
              </a:ext>
            </a:extLst>
          </p:cNvPr>
          <p:cNvSpPr/>
          <p:nvPr/>
        </p:nvSpPr>
        <p:spPr>
          <a:xfrm>
            <a:off x="9316862" y="2561507"/>
            <a:ext cx="1323975" cy="413193"/>
          </a:xfrm>
          <a:prstGeom prst="rect">
            <a:avLst/>
          </a:prstGeom>
          <a:solidFill>
            <a:srgbClr val="6FD99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697078CB-07E7-2F93-7A98-49871A3592FD}"/>
              </a:ext>
            </a:extLst>
          </p:cNvPr>
          <p:cNvSpPr/>
          <p:nvPr/>
        </p:nvSpPr>
        <p:spPr>
          <a:xfrm>
            <a:off x="9316861" y="3046137"/>
            <a:ext cx="1323975" cy="413193"/>
          </a:xfrm>
          <a:prstGeom prst="rect">
            <a:avLst/>
          </a:prstGeom>
          <a:solidFill>
            <a:srgbClr val="6B524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38F169F5-4166-207D-1F74-E6439048D6D2}"/>
              </a:ext>
            </a:extLst>
          </p:cNvPr>
          <p:cNvSpPr/>
          <p:nvPr/>
        </p:nvSpPr>
        <p:spPr>
          <a:xfrm>
            <a:off x="9316861" y="3530767"/>
            <a:ext cx="1323975" cy="413193"/>
          </a:xfrm>
          <a:prstGeom prst="rect">
            <a:avLst/>
          </a:prstGeom>
          <a:solidFill>
            <a:srgbClr val="DA8A7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A74DDEBA-CA21-B8F2-E2D7-5C70EF19FDF2}"/>
              </a:ext>
            </a:extLst>
          </p:cNvPr>
          <p:cNvSpPr/>
          <p:nvPr/>
        </p:nvSpPr>
        <p:spPr>
          <a:xfrm>
            <a:off x="9316861" y="4015397"/>
            <a:ext cx="1323975" cy="413193"/>
          </a:xfrm>
          <a:prstGeom prst="rect">
            <a:avLst/>
          </a:prstGeom>
          <a:solidFill>
            <a:srgbClr val="375D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EF27E9D0-82B9-E4FF-EB46-54AD544051C7}"/>
              </a:ext>
            </a:extLst>
          </p:cNvPr>
          <p:cNvSpPr/>
          <p:nvPr/>
        </p:nvSpPr>
        <p:spPr>
          <a:xfrm>
            <a:off x="9316861" y="4500027"/>
            <a:ext cx="1323975" cy="413193"/>
          </a:xfrm>
          <a:prstGeom prst="rect">
            <a:avLst/>
          </a:prstGeom>
          <a:solidFill>
            <a:srgbClr val="70CED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TextBox 31">
            <a:extLst>
              <a:ext uri="{FF2B5EF4-FFF2-40B4-BE49-F238E27FC236}">
                <a16:creationId xmlns:a16="http://schemas.microsoft.com/office/drawing/2014/main" id="{6213A337-9EF5-243C-0DBD-CAD3F0315638}"/>
              </a:ext>
            </a:extLst>
          </p:cNvPr>
          <p:cNvSpPr txBox="1"/>
          <p:nvPr/>
        </p:nvSpPr>
        <p:spPr>
          <a:xfrm rot="16200000">
            <a:off x="8424886" y="4114069"/>
            <a:ext cx="1414618" cy="369332"/>
          </a:xfrm>
          <a:prstGeom prst="rect">
            <a:avLst/>
          </a:prstGeom>
          <a:noFill/>
        </p:spPr>
        <p:txBody>
          <a:bodyPr wrap="none" rtlCol="0">
            <a:spAutoFit/>
          </a:bodyPr>
          <a:lstStyle/>
          <a:p>
            <a:r>
              <a:rPr lang="en-US" dirty="0"/>
              <a:t>Final Palette</a:t>
            </a:r>
          </a:p>
        </p:txBody>
      </p:sp>
      <p:sp>
        <p:nvSpPr>
          <p:cNvPr id="33" name="TextBox 32">
            <a:extLst>
              <a:ext uri="{FF2B5EF4-FFF2-40B4-BE49-F238E27FC236}">
                <a16:creationId xmlns:a16="http://schemas.microsoft.com/office/drawing/2014/main" id="{736D927F-0DFC-58E9-15C5-81B6FC250658}"/>
              </a:ext>
            </a:extLst>
          </p:cNvPr>
          <p:cNvSpPr txBox="1"/>
          <p:nvPr/>
        </p:nvSpPr>
        <p:spPr>
          <a:xfrm>
            <a:off x="937485" y="5285232"/>
            <a:ext cx="9834147" cy="923330"/>
          </a:xfrm>
          <a:prstGeom prst="rect">
            <a:avLst/>
          </a:prstGeom>
          <a:noFill/>
        </p:spPr>
        <p:txBody>
          <a:bodyPr wrap="square" rtlCol="0">
            <a:spAutoFit/>
          </a:bodyPr>
          <a:lstStyle/>
          <a:p>
            <a:r>
              <a:rPr lang="en-US" dirty="0"/>
              <a:t>The final palette is bright and hopeful, but keeps the throughline of the brown as found in the sunset city, as well as from the bricks from the building itself. The top, greenish tint should be used as an accent and sparingly, relying more heavily on the darker sea-green in the fourth color.</a:t>
            </a:r>
          </a:p>
        </p:txBody>
      </p:sp>
    </p:spTree>
    <p:extLst>
      <p:ext uri="{BB962C8B-B14F-4D97-AF65-F5344CB8AC3E}">
        <p14:creationId xmlns:p14="http://schemas.microsoft.com/office/powerpoint/2010/main" val="2801849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4" descr="A building with a green roof&#10;&#10;AI-generated content may be incorrect.">
            <a:extLst>
              <a:ext uri="{FF2B5EF4-FFF2-40B4-BE49-F238E27FC236}">
                <a16:creationId xmlns:a16="http://schemas.microsoft.com/office/drawing/2014/main" id="{2CF82F06-BE6C-6576-9B06-76ADD8C471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8288" y="4242322"/>
            <a:ext cx="4109810" cy="2311769"/>
          </a:xfrm>
          <a:prstGeom prst="rect">
            <a:avLst/>
          </a:prstGeom>
        </p:spPr>
      </p:pic>
      <p:sp>
        <p:nvSpPr>
          <p:cNvPr id="2" name="Title 1">
            <a:extLst>
              <a:ext uri="{FF2B5EF4-FFF2-40B4-BE49-F238E27FC236}">
                <a16:creationId xmlns:a16="http://schemas.microsoft.com/office/drawing/2014/main" id="{0FFF6B0D-5416-0256-AA6C-7EC6D7078C34}"/>
              </a:ext>
            </a:extLst>
          </p:cNvPr>
          <p:cNvSpPr>
            <a:spLocks noGrp="1"/>
          </p:cNvSpPr>
          <p:nvPr>
            <p:ph type="title"/>
          </p:nvPr>
        </p:nvSpPr>
        <p:spPr/>
        <p:txBody>
          <a:bodyPr/>
          <a:lstStyle/>
          <a:p>
            <a:r>
              <a:rPr lang="en-US" dirty="0"/>
              <a:t>Color Collage</a:t>
            </a:r>
          </a:p>
        </p:txBody>
      </p:sp>
      <p:pic>
        <p:nvPicPr>
          <p:cNvPr id="5" name="Content Placeholder 4" descr="A couple of paintings of people standing in front of a blueprint&#10;&#10;AI-generated content may be incorrect.">
            <a:extLst>
              <a:ext uri="{FF2B5EF4-FFF2-40B4-BE49-F238E27FC236}">
                <a16:creationId xmlns:a16="http://schemas.microsoft.com/office/drawing/2014/main" id="{C1119677-84BA-FA16-B2B9-CCA40CB13D40}"/>
              </a:ext>
            </a:extLst>
          </p:cNvPr>
          <p:cNvPicPr>
            <a:picLocks noChangeAspect="1"/>
          </p:cNvPicPr>
          <p:nvPr/>
        </p:nvPicPr>
        <p:blipFill>
          <a:blip r:embed="rId3">
            <a:extLst>
              <a:ext uri="{28A0092B-C50C-407E-A947-70E740481C1C}">
                <a14:useLocalDpi xmlns:a14="http://schemas.microsoft.com/office/drawing/2010/main" val="0"/>
              </a:ext>
            </a:extLst>
          </a:blip>
          <a:srcRect t="18870" b="17120"/>
          <a:stretch>
            <a:fillRect/>
          </a:stretch>
        </p:blipFill>
        <p:spPr>
          <a:xfrm>
            <a:off x="696919" y="1277138"/>
            <a:ext cx="5561341" cy="2151862"/>
          </a:xfrm>
          <a:prstGeom prst="rect">
            <a:avLst/>
          </a:prstGeom>
        </p:spPr>
      </p:pic>
      <p:pic>
        <p:nvPicPr>
          <p:cNvPr id="7" name="Content Placeholder 4" descr="A painting with black and white paint&#10;&#10;AI-generated content may be incorrect.">
            <a:extLst>
              <a:ext uri="{FF2B5EF4-FFF2-40B4-BE49-F238E27FC236}">
                <a16:creationId xmlns:a16="http://schemas.microsoft.com/office/drawing/2014/main" id="{05CB704A-E250-8E8F-C243-940C40410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919" y="3490467"/>
            <a:ext cx="2485436" cy="3002408"/>
          </a:xfrm>
          <a:prstGeom prst="rect">
            <a:avLst/>
          </a:prstGeom>
        </p:spPr>
      </p:pic>
      <p:pic>
        <p:nvPicPr>
          <p:cNvPr id="8" name="Content Placeholder 5" descr="A city skyline with many tall buildings&#10;&#10;AI-generated content may be incorrect.">
            <a:extLst>
              <a:ext uri="{FF2B5EF4-FFF2-40B4-BE49-F238E27FC236}">
                <a16:creationId xmlns:a16="http://schemas.microsoft.com/office/drawing/2014/main" id="{F1E7E546-0624-1797-5891-CFF8B65562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46245" y="284035"/>
            <a:ext cx="3470224" cy="2588787"/>
          </a:xfrm>
          <a:prstGeom prst="rect">
            <a:avLst/>
          </a:prstGeom>
        </p:spPr>
      </p:pic>
      <p:pic>
        <p:nvPicPr>
          <p:cNvPr id="9" name="Picture 8" descr="A painting of a city&#10;&#10;AI-generated content may be incorrect.">
            <a:extLst>
              <a:ext uri="{FF2B5EF4-FFF2-40B4-BE49-F238E27FC236}">
                <a16:creationId xmlns:a16="http://schemas.microsoft.com/office/drawing/2014/main" id="{2C723F83-2A73-9F47-81FB-88A5AE6A2E0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241320" y="3593120"/>
            <a:ext cx="2551212" cy="3112479"/>
          </a:xfrm>
          <a:prstGeom prst="rect">
            <a:avLst/>
          </a:prstGeom>
        </p:spPr>
      </p:pic>
      <p:pic>
        <p:nvPicPr>
          <p:cNvPr id="12" name="Picture 11" descr="A drawing of a building&#10;&#10;AI-generated content may be incorrect.">
            <a:extLst>
              <a:ext uri="{FF2B5EF4-FFF2-40B4-BE49-F238E27FC236}">
                <a16:creationId xmlns:a16="http://schemas.microsoft.com/office/drawing/2014/main" id="{2882BAB2-401F-B105-BDC1-8B15B9DC8D1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49631" y="2410987"/>
            <a:ext cx="6159340" cy="1947892"/>
          </a:xfrm>
          <a:prstGeom prst="rect">
            <a:avLst/>
          </a:prstGeom>
        </p:spPr>
      </p:pic>
      <p:pic>
        <p:nvPicPr>
          <p:cNvPr id="10" name="Picture 9" descr="A building with many windows&#10;&#10;AI-generated content may be incorrect.">
            <a:extLst>
              <a:ext uri="{FF2B5EF4-FFF2-40B4-BE49-F238E27FC236}">
                <a16:creationId xmlns:a16="http://schemas.microsoft.com/office/drawing/2014/main" id="{8562D63C-D1EA-382D-7253-A370CDDE334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448584" y="2965208"/>
            <a:ext cx="3485158" cy="2314363"/>
          </a:xfrm>
          <a:prstGeom prst="rect">
            <a:avLst/>
          </a:prstGeom>
        </p:spPr>
      </p:pic>
    </p:spTree>
    <p:extLst>
      <p:ext uri="{BB962C8B-B14F-4D97-AF65-F5344CB8AC3E}">
        <p14:creationId xmlns:p14="http://schemas.microsoft.com/office/powerpoint/2010/main" val="29929714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308E1-D893-9FBC-5AD7-F8FD6C903677}"/>
              </a:ext>
            </a:extLst>
          </p:cNvPr>
          <p:cNvSpPr>
            <a:spLocks noGrp="1"/>
          </p:cNvSpPr>
          <p:nvPr>
            <p:ph type="title"/>
          </p:nvPr>
        </p:nvSpPr>
        <p:spPr/>
        <p:txBody>
          <a:bodyPr/>
          <a:lstStyle/>
          <a:p>
            <a:r>
              <a:rPr lang="en-US" dirty="0"/>
              <a:t>Typography Collage</a:t>
            </a:r>
          </a:p>
        </p:txBody>
      </p:sp>
      <p:pic>
        <p:nvPicPr>
          <p:cNvPr id="5" name="Content Placeholder 4" descr="A bicycle on a road&#10;&#10;AI-generated content may be incorrect.">
            <a:extLst>
              <a:ext uri="{FF2B5EF4-FFF2-40B4-BE49-F238E27FC236}">
                <a16:creationId xmlns:a16="http://schemas.microsoft.com/office/drawing/2014/main" id="{9AEC9EFA-E3FD-70BC-9E70-49C111D9558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88972" y="2141536"/>
            <a:ext cx="2900892" cy="4351338"/>
          </a:xfrm>
        </p:spPr>
      </p:pic>
      <p:pic>
        <p:nvPicPr>
          <p:cNvPr id="7" name="Picture 6" descr="A poster with a cartoon character sitting on a chair&#10;&#10;AI-generated content may be incorrect.">
            <a:extLst>
              <a:ext uri="{FF2B5EF4-FFF2-40B4-BE49-F238E27FC236}">
                <a16:creationId xmlns:a16="http://schemas.microsoft.com/office/drawing/2014/main" id="{35EEF35E-DACC-8A1E-0F3B-BF6E8F2FE3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515" y="1545771"/>
            <a:ext cx="3766457" cy="3766457"/>
          </a:xfrm>
          <a:prstGeom prst="rect">
            <a:avLst/>
          </a:prstGeom>
        </p:spPr>
      </p:pic>
      <p:pic>
        <p:nvPicPr>
          <p:cNvPr id="10" name="Picture 9" descr="A poster of a person with a red headband and a blue shirt with white text&#10;&#10;AI-generated content may be incorrect.">
            <a:extLst>
              <a:ext uri="{FF2B5EF4-FFF2-40B4-BE49-F238E27FC236}">
                <a16:creationId xmlns:a16="http://schemas.microsoft.com/office/drawing/2014/main" id="{AE4D055A-7679-CE1F-E9FE-5FB13AE016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8459" y="655636"/>
            <a:ext cx="2284571" cy="2971800"/>
          </a:xfrm>
          <a:prstGeom prst="rect">
            <a:avLst/>
          </a:prstGeom>
        </p:spPr>
      </p:pic>
      <p:sp>
        <p:nvSpPr>
          <p:cNvPr id="11" name="TextBox 10">
            <a:extLst>
              <a:ext uri="{FF2B5EF4-FFF2-40B4-BE49-F238E27FC236}">
                <a16:creationId xmlns:a16="http://schemas.microsoft.com/office/drawing/2014/main" id="{5024ADB7-4AEF-C2E6-40C8-C5697154BC51}"/>
              </a:ext>
            </a:extLst>
          </p:cNvPr>
          <p:cNvSpPr txBox="1"/>
          <p:nvPr/>
        </p:nvSpPr>
        <p:spPr>
          <a:xfrm>
            <a:off x="6248400" y="0"/>
            <a:ext cx="3831771" cy="646331"/>
          </a:xfrm>
          <a:prstGeom prst="rect">
            <a:avLst/>
          </a:prstGeom>
          <a:noFill/>
        </p:spPr>
        <p:txBody>
          <a:bodyPr wrap="square" rtlCol="0">
            <a:spAutoFit/>
          </a:bodyPr>
          <a:lstStyle/>
          <a:p>
            <a:r>
              <a:rPr lang="en-US" dirty="0"/>
              <a:t>Low x-height, heavy weight, emphasizes each word separately</a:t>
            </a:r>
          </a:p>
        </p:txBody>
      </p:sp>
      <p:sp>
        <p:nvSpPr>
          <p:cNvPr id="12" name="TextBox 11">
            <a:extLst>
              <a:ext uri="{FF2B5EF4-FFF2-40B4-BE49-F238E27FC236}">
                <a16:creationId xmlns:a16="http://schemas.microsoft.com/office/drawing/2014/main" id="{FEA8ED94-173D-5BEA-399F-F6E4E540E641}"/>
              </a:ext>
            </a:extLst>
          </p:cNvPr>
          <p:cNvSpPr txBox="1"/>
          <p:nvPr/>
        </p:nvSpPr>
        <p:spPr>
          <a:xfrm>
            <a:off x="522515" y="5393744"/>
            <a:ext cx="3837818" cy="923330"/>
          </a:xfrm>
          <a:prstGeom prst="rect">
            <a:avLst/>
          </a:prstGeom>
          <a:noFill/>
        </p:spPr>
        <p:txBody>
          <a:bodyPr wrap="square" rtlCol="0">
            <a:spAutoFit/>
          </a:bodyPr>
          <a:lstStyle/>
          <a:p>
            <a:r>
              <a:rPr lang="en-US" dirty="0"/>
              <a:t>Shaky bubble lettering, all caps; interesting, but would be reserved for a central title / logo</a:t>
            </a:r>
          </a:p>
        </p:txBody>
      </p:sp>
      <p:sp>
        <p:nvSpPr>
          <p:cNvPr id="13" name="TextBox 12">
            <a:extLst>
              <a:ext uri="{FF2B5EF4-FFF2-40B4-BE49-F238E27FC236}">
                <a16:creationId xmlns:a16="http://schemas.microsoft.com/office/drawing/2014/main" id="{3C9BE49D-1046-6423-543E-CDE6FD6380EA}"/>
              </a:ext>
            </a:extLst>
          </p:cNvPr>
          <p:cNvSpPr txBox="1"/>
          <p:nvPr/>
        </p:nvSpPr>
        <p:spPr>
          <a:xfrm>
            <a:off x="7179279" y="5879198"/>
            <a:ext cx="2900892" cy="646331"/>
          </a:xfrm>
          <a:prstGeom prst="rect">
            <a:avLst/>
          </a:prstGeom>
          <a:noFill/>
        </p:spPr>
        <p:txBody>
          <a:bodyPr wrap="square" rtlCol="0">
            <a:spAutoFit/>
          </a:bodyPr>
          <a:lstStyle/>
          <a:p>
            <a:r>
              <a:rPr lang="en-US" dirty="0"/>
              <a:t>Like the sans-serif, but difficult to read</a:t>
            </a:r>
          </a:p>
        </p:txBody>
      </p:sp>
      <p:pic>
        <p:nvPicPr>
          <p:cNvPr id="15" name="Picture 14">
            <a:extLst>
              <a:ext uri="{FF2B5EF4-FFF2-40B4-BE49-F238E27FC236}">
                <a16:creationId xmlns:a16="http://schemas.microsoft.com/office/drawing/2014/main" id="{94FD7AE3-8972-30EB-B747-F29821DE52C1}"/>
              </a:ext>
            </a:extLst>
          </p:cNvPr>
          <p:cNvPicPr>
            <a:picLocks noChangeAspect="1"/>
          </p:cNvPicPr>
          <p:nvPr/>
        </p:nvPicPr>
        <p:blipFill>
          <a:blip r:embed="rId5"/>
          <a:stretch>
            <a:fillRect/>
          </a:stretch>
        </p:blipFill>
        <p:spPr>
          <a:xfrm>
            <a:off x="6128657" y="3278232"/>
            <a:ext cx="5002136" cy="2375542"/>
          </a:xfrm>
          <a:prstGeom prst="rect">
            <a:avLst/>
          </a:prstGeom>
        </p:spPr>
      </p:pic>
      <p:sp>
        <p:nvSpPr>
          <p:cNvPr id="16" name="TextBox 15">
            <a:extLst>
              <a:ext uri="{FF2B5EF4-FFF2-40B4-BE49-F238E27FC236}">
                <a16:creationId xmlns:a16="http://schemas.microsoft.com/office/drawing/2014/main" id="{5E25B032-5EDF-6A9A-9D5A-46B9601DE828}"/>
              </a:ext>
            </a:extLst>
          </p:cNvPr>
          <p:cNvSpPr txBox="1"/>
          <p:nvPr/>
        </p:nvSpPr>
        <p:spPr>
          <a:xfrm>
            <a:off x="7903030" y="1700468"/>
            <a:ext cx="4199467" cy="1477328"/>
          </a:xfrm>
          <a:prstGeom prst="rect">
            <a:avLst/>
          </a:prstGeom>
          <a:noFill/>
        </p:spPr>
        <p:txBody>
          <a:bodyPr wrap="square" rtlCol="0">
            <a:spAutoFit/>
          </a:bodyPr>
          <a:lstStyle/>
          <a:p>
            <a:r>
              <a:rPr lang="en-US" dirty="0"/>
              <a:t>NYTimes: Uses several different font faces, but largely distinguishes between headings and body text by font weight and size. Heading font uses very low x-height, body font uses high x-height.</a:t>
            </a:r>
          </a:p>
        </p:txBody>
      </p:sp>
    </p:spTree>
    <p:extLst>
      <p:ext uri="{BB962C8B-B14F-4D97-AF65-F5344CB8AC3E}">
        <p14:creationId xmlns:p14="http://schemas.microsoft.com/office/powerpoint/2010/main" val="27188236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7263</TotalTime>
  <Words>649</Words>
  <Application>Microsoft Office PowerPoint</Application>
  <PresentationFormat>Widescreen</PresentationFormat>
  <Paragraphs>23</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Aptos Display</vt:lpstr>
      <vt:lpstr>Arial</vt:lpstr>
      <vt:lpstr>Office Theme</vt:lpstr>
      <vt:lpstr>Design Study</vt:lpstr>
      <vt:lpstr>Color Design</vt:lpstr>
      <vt:lpstr>Edward Munch</vt:lpstr>
      <vt:lpstr>Jackson Pollock – Winter Birds</vt:lpstr>
      <vt:lpstr>Seula Yi - City Life</vt:lpstr>
      <vt:lpstr>Alvar Aalto</vt:lpstr>
      <vt:lpstr>Summary</vt:lpstr>
      <vt:lpstr>Color Collage</vt:lpstr>
      <vt:lpstr>Typography Collage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Camila Pierce</dc:creator>
  <cp:lastModifiedBy>Camila Pierce</cp:lastModifiedBy>
  <cp:revision>3</cp:revision>
  <dcterms:created xsi:type="dcterms:W3CDTF">2025-10-23T18:32:39Z</dcterms:created>
  <dcterms:modified xsi:type="dcterms:W3CDTF">2025-10-29T15:47:24Z</dcterms:modified>
</cp:coreProperties>
</file>

<file path=docProps/thumbnail.jpeg>
</file>